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8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7DD1A-2BE6-4B71-8683-5487D74D363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3579-6D92-4AB2-AFCD-D24CEBEC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76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4%D0%BE%D1%82%D0%BE%20%D0%B4%D0%B5%D1%82%D0%B5%D0%B9%20%D0%B2%20%D0%B4%D0%B5%D1%82%D1%81%D0%BA%D0%BE%D0%BC%20%D1%81%D0%B0%D0%B4%D1%83&amp;p=377&amp;img_url=www.deti-i-mama.ru/upload/iblock/e72/multik386.png&amp;rpt=simage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char.ru/books/p18489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Работу </a:t>
            </a:r>
            <a:r>
              <a:rPr lang="ru-RU" sz="2400" dirty="0" smtClean="0">
                <a:solidFill>
                  <a:schemeClr val="bg1"/>
                </a:solidFill>
              </a:rPr>
              <a:t>выполнила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Ученица 3 «Б» класса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МБОУ </a:t>
            </a:r>
            <a:r>
              <a:rPr lang="ru-RU" sz="2400" dirty="0" smtClean="0">
                <a:solidFill>
                  <a:schemeClr val="bg1"/>
                </a:solidFill>
              </a:rPr>
              <a:t>СОШ № 34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Матвейкина </a:t>
            </a:r>
            <a:r>
              <a:rPr lang="ru-RU" dirty="0" err="1" smtClean="0">
                <a:solidFill>
                  <a:schemeClr val="bg1"/>
                </a:solidFill>
              </a:rPr>
              <a:t>Ульяна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г.Старая </a:t>
            </a:r>
            <a:r>
              <a:rPr lang="ru-RU" dirty="0" err="1" smtClean="0">
                <a:solidFill>
                  <a:schemeClr val="bg1"/>
                </a:solidFill>
              </a:rPr>
              <a:t>Купавна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2017 год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 НА ТЕМУ: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«Наши имена»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82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472" y="428604"/>
            <a:ext cx="79296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u="sng" dirty="0" smtClean="0">
                <a:solidFill>
                  <a:schemeClr val="bg1"/>
                </a:solidFill>
                <a:latin typeface="Calibri" pitchFamily="34" charset="0"/>
              </a:rPr>
              <a:t>Вывод: </a:t>
            </a:r>
          </a:p>
          <a:p>
            <a:pPr marL="514350" indent="-514350" eaLnBrk="1" hangingPunct="1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Нашли значение слова  «имя»</a:t>
            </a:r>
          </a:p>
          <a:p>
            <a:pPr marL="514350" indent="-514350" eaLnBrk="1" hangingPunct="1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Узнали  историю происхождения имен</a:t>
            </a:r>
          </a:p>
          <a:p>
            <a:pPr marL="514350" indent="-514350" eaLnBrk="1" hangingPunct="1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Выяснили как называют детей современные родители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.playcast.ru/uploads/2014/09/30/100248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500726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739831"/>
      </p:ext>
    </p:extLst>
  </p:cSld>
  <p:clrMapOvr>
    <a:masterClrMapping/>
  </p:clrMapOvr>
  <p:transition advTm="18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472" y="428604"/>
            <a:ext cx="79296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Источник: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С.Я. Маршак «Имена, имена, имена…»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Толковый словарь Даля</a:t>
            </a: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http://mamotvet.ru/istoriya-russkix-imen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ulyana-znachenie-imeni-harakter-i-sudba.html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avtograf22.ru/wp-content/uploads/2014/05/kMzI0Nzg0MjksNDcxMzY1fBOOK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6000792" cy="381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739831"/>
      </p:ext>
    </p:extLst>
  </p:cSld>
  <p:clrMapOvr>
    <a:masterClrMapping/>
  </p:clrMapOvr>
  <p:transition advTm="14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2050" name="AutoShape 2" descr="https://arhivurokov.ru/multiurok/html/2017/08/10/s_598c76fe2019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rhivurokov.ru/multiurok/html/2017/08/10/s_598c76fe2019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rhivurokov.ru/multiurok/html/2017/08/10/s_598c76fe2019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rhivurokov.ru/multiurok/html/2017/08/10/s_598c76fe2019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ww.metod-kopilka.ru/images/doc/66/6736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8501121" cy="6143669"/>
          </a:xfrm>
          <a:prstGeom prst="rect">
            <a:avLst/>
          </a:prstGeom>
          <a:noFill/>
        </p:spPr>
      </p:pic>
    </p:spTree>
  </p:cSld>
  <p:clrMapOvr>
    <a:masterClrMapping/>
  </p:clrMapOvr>
  <p:transition advTm="43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714357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Цель: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раскрыть тайны наших имен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3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Найти четкое определение понятия «имя»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</a:rPr>
              <a:t>Узнать историю происхождения имен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solidFill>
                  <a:schemeClr val="bg1"/>
                </a:solidFill>
              </a:rPr>
              <a:t>Выяснить как называют детей современные родители </a:t>
            </a:r>
          </a:p>
        </p:txBody>
      </p:sp>
      <p:pic>
        <p:nvPicPr>
          <p:cNvPr id="1028" name="Picture 4" descr="http://dreamworlds.ru/uploads/posts/2010-11/1290519769_per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4109393" cy="2371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739831"/>
      </p:ext>
    </p:extLst>
  </p:cSld>
  <p:clrMapOvr>
    <a:masterClrMapping/>
  </p:clrMapOvr>
  <p:transition advTm="174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7544" y="332656"/>
            <a:ext cx="79295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«Имена, имена, имена –</a:t>
            </a:r>
          </a:p>
          <a:p>
            <a:pPr algn="ctr" eaLnBrk="1" hangingPunct="1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В нашей речи звучат неслучайно:</a:t>
            </a:r>
          </a:p>
          <a:p>
            <a:pPr algn="ctr" eaLnBrk="1" hangingPunct="1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Как загадочна эта страна –</a:t>
            </a:r>
          </a:p>
          <a:p>
            <a:pPr algn="ctr" eaLnBrk="1" hangingPunct="1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Так и имя – загадка и тайна»</a:t>
            </a:r>
          </a:p>
          <a:p>
            <a:pPr algn="ctr" eaLnBrk="1" hangingPunct="1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                                     ( </a:t>
            </a:r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>С.Маршак)</a:t>
            </a:r>
            <a:endParaRPr lang="ru-RU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>Имя – это слово, которым зовут, означают особь, личность.</a:t>
            </a:r>
          </a:p>
          <a:p>
            <a:pPr algn="ctr" eaLnBrk="1" hangingPunct="1"/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>«Имя» по-гречески  «</a:t>
            </a:r>
            <a:r>
              <a:rPr lang="ru-RU" b="1" i="1" dirty="0" err="1" smtClean="0">
                <a:solidFill>
                  <a:schemeClr val="bg1"/>
                </a:solidFill>
                <a:latin typeface="Calibri" pitchFamily="34" charset="0"/>
              </a:rPr>
              <a:t>онома</a:t>
            </a:r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>», поэтому наука об именах называется «ономастика»</a:t>
            </a:r>
          </a:p>
          <a:p>
            <a:pPr algn="ctr" eaLnBrk="1" hangingPunct="1"/>
            <a:endParaRPr lang="ru-RU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6057"/>
            <a:ext cx="5382360" cy="3500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825699"/>
      </p:ext>
    </p:extLst>
  </p:cSld>
  <p:clrMapOvr>
    <a:masterClrMapping/>
  </p:clrMapOvr>
  <p:transition advTm="3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0" y="785813"/>
            <a:ext cx="371475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еловеческое 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имя с древнейших времен обладает магической силой, является объектом различных теорий и исследований. Имя окутано завесой тайны. Это таинственный мир, разнообразный и красочный, непостижимым образом влияет на наши судьбы…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" name="i-tmb-0x" descr="http://im6-tub.yandex.net/i?id=274928019-22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63139" cy="50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7590316"/>
      </p:ext>
    </p:extLst>
  </p:cSld>
  <p:clrMapOvr>
    <a:masterClrMapping/>
  </p:clrMapOvr>
  <p:transition advTm="38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0" y="642938"/>
            <a:ext cx="657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chemeClr val="bg1"/>
                </a:solidFill>
                <a:latin typeface="Calibri" pitchFamily="34" charset="0"/>
              </a:rPr>
              <a:t>История имен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034" y="1370261"/>
            <a:ext cx="428625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Имена появились на заре человеческой истории, вместе с появлением речи. Наши предки, жители Древней Руси, носили имена – клички, взятые от  названий животных, растений, вещей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6" name="Picture 2" descr="C:\Documents and Settings\Мама\Рабочий стол\2011-04-05\IMAGE024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3575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Мама\Рабочий стол\2011-04-05\IMAGE024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1065">
            <a:off x="642938" y="4572000"/>
            <a:ext cx="9350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895001">
            <a:off x="804863" y="5991225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Светлана</a:t>
            </a:r>
          </a:p>
        </p:txBody>
      </p:sp>
      <p:pic>
        <p:nvPicPr>
          <p:cNvPr id="1028" name="Picture 4" descr="C:\Documents and Settings\Мама\Рабочий стол\2011-04-05\IMAGE024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357688"/>
            <a:ext cx="9350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54292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Беляк</a:t>
            </a:r>
          </a:p>
        </p:txBody>
      </p:sp>
      <p:pic>
        <p:nvPicPr>
          <p:cNvPr id="1029" name="Picture 5" descr="C:\Documents and Settings\Мама\Рабочий стол\2011-04-05\IMAGE015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86250"/>
            <a:ext cx="9969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1938" y="5572125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Черныш</a:t>
            </a:r>
          </a:p>
        </p:txBody>
      </p:sp>
      <p:pic>
        <p:nvPicPr>
          <p:cNvPr id="11" name="Рисунок 10" descr="http://im2-tub.yandex.net/i?id=142581742-20-2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746">
            <a:off x="5649913" y="4435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 rot="663361">
            <a:off x="5461000" y="5637213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Мал</a:t>
            </a:r>
          </a:p>
        </p:txBody>
      </p:sp>
      <p:pic>
        <p:nvPicPr>
          <p:cNvPr id="1030" name="Picture 6" descr="C:\Documents and Settings\Мама\Рабочий стол\2011-04-05\IMAGE0248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802">
            <a:off x="7358063" y="4786313"/>
            <a:ext cx="9572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 rot="989227">
            <a:off x="7102475" y="5859463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Рябой</a:t>
            </a:r>
          </a:p>
        </p:txBody>
      </p:sp>
    </p:spTree>
    <p:extLst>
      <p:ext uri="{BB962C8B-B14F-4D97-AF65-F5344CB8AC3E}">
        <p14:creationId xmlns="" xmlns:p14="http://schemas.microsoft.com/office/powerpoint/2010/main" val="1333807757"/>
      </p:ext>
    </p:extLst>
  </p:cSld>
  <p:clrMapOvr>
    <a:masterClrMapping/>
  </p:clrMapOvr>
  <p:transition advTm="41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6378" y="188640"/>
            <a:ext cx="78912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Были имена, отражавшие порядок появления детей: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755081">
            <a:off x="1454150" y="320675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Первой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8575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Вторуня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776037">
            <a:off x="6092825" y="31019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Старшой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3571875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По характеру:</a:t>
            </a:r>
          </a:p>
        </p:txBody>
      </p:sp>
      <p:pic>
        <p:nvPicPr>
          <p:cNvPr id="2053" name="Picture 5" descr="C:\Documents and Settings\Мама\Рабочий стол\2011-04-05\IMAGE025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214813"/>
            <a:ext cx="16430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5214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Храбр</a:t>
            </a:r>
          </a:p>
        </p:txBody>
      </p:sp>
      <p:pic>
        <p:nvPicPr>
          <p:cNvPr id="2054" name="Picture 6" descr="C:\Documents and Settings\Мама\Рабочий стол\2011-04-05\IMAGE024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80">
            <a:off x="5357813" y="4071938"/>
            <a:ext cx="119538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 rot="437468">
            <a:off x="5233988" y="5291138"/>
            <a:ext cx="121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Несмеяна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Мама\Рабочий стол\2011-04-05\IMAGE025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86">
            <a:off x="6357938" y="1500188"/>
            <a:ext cx="14287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Мама\Рабочий стол\2011-04-05\IMAGE0258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85875"/>
            <a:ext cx="13350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Мама\Рабочий стол\2011-04-05\IMAGE0257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5542">
            <a:off x="1071563" y="1571625"/>
            <a:ext cx="16335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Documents and Settings\Мама\Рабочий стол\2011-04-05\IMAGE025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19">
            <a:off x="7215188" y="4357688"/>
            <a:ext cx="1155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 rot="797062">
            <a:off x="7072313" y="557212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Досада</a:t>
            </a:r>
          </a:p>
        </p:txBody>
      </p:sp>
      <p:pic>
        <p:nvPicPr>
          <p:cNvPr id="1030" name="Picture 6" descr="C:\Documents and Settings\Мама\Рабочий стол\2011-04-05\IMAGE0250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394">
            <a:off x="2214563" y="3929063"/>
            <a:ext cx="9350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 rot="-308902">
            <a:off x="2286000" y="535781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Умник</a:t>
            </a:r>
          </a:p>
        </p:txBody>
      </p:sp>
      <p:pic>
        <p:nvPicPr>
          <p:cNvPr id="1031" name="Picture 7" descr="C:\Documents and Settings\Мама\Рабочий стол\2011-04-05\IMAGE0152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349">
            <a:off x="638175" y="4286250"/>
            <a:ext cx="12715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 rot="-708518">
            <a:off x="811213" y="5478463"/>
            <a:ext cx="121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Добрава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355261"/>
      </p:ext>
    </p:extLst>
  </p:cSld>
  <p:clrMapOvr>
    <a:masterClrMapping/>
  </p:clrMapOvr>
  <p:transition advTm="21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0250" y="571500"/>
            <a:ext cx="5500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Простые и двухосновные древнеславянские имена:</a:t>
            </a:r>
          </a:p>
        </p:txBody>
      </p:sp>
      <p:pic>
        <p:nvPicPr>
          <p:cNvPr id="33796" name="Picture 4" descr="http://im0-tub.yandex.net/i?id=114944146-09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137">
            <a:off x="1143000" y="1857375"/>
            <a:ext cx="1038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452252">
            <a:off x="1160463" y="3292475"/>
            <a:ext cx="1214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Владимир</a:t>
            </a:r>
          </a:p>
        </p:txBody>
      </p:sp>
      <p:pic>
        <p:nvPicPr>
          <p:cNvPr id="33798" name="Picture 6" descr="http://im6-tub.yandex.net/i?id=89754648-15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12858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335756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Святослав</a:t>
            </a:r>
          </a:p>
        </p:txBody>
      </p:sp>
      <p:pic>
        <p:nvPicPr>
          <p:cNvPr id="33800" name="Picture 8" descr="Картинка 27 из 8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460">
            <a:off x="6715125" y="1643063"/>
            <a:ext cx="1143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422642">
            <a:off x="6507163" y="3538538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Людмила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0313" y="3786188"/>
            <a:ext cx="371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Скандинавские имена:</a:t>
            </a:r>
          </a:p>
        </p:txBody>
      </p:sp>
      <p:pic>
        <p:nvPicPr>
          <p:cNvPr id="33802" name="Picture 10" descr="http://im0-tub.yandex.net/i?id=64730529-03-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7660">
            <a:off x="800100" y="4489450"/>
            <a:ext cx="11953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 rot="-364791">
            <a:off x="873125" y="613568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Олег</a:t>
            </a:r>
          </a:p>
        </p:txBody>
      </p:sp>
      <p:pic>
        <p:nvPicPr>
          <p:cNvPr id="33804" name="Picture 12" descr="http://im4-tub.yandex.net/i?id=103335722-01-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429125"/>
            <a:ext cx="1928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48050" y="578643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Игорь</a:t>
            </a:r>
          </a:p>
        </p:txBody>
      </p:sp>
      <p:pic>
        <p:nvPicPr>
          <p:cNvPr id="33806" name="Picture 14" descr="http://im6-tub.yandex.net/i?id=198396244-01-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99">
            <a:off x="5929313" y="4500563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381334">
            <a:off x="5945188" y="5913438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Ольга</a:t>
            </a:r>
          </a:p>
        </p:txBody>
      </p:sp>
    </p:spTree>
    <p:extLst>
      <p:ext uri="{BB962C8B-B14F-4D97-AF65-F5344CB8AC3E}">
        <p14:creationId xmlns="" xmlns:p14="http://schemas.microsoft.com/office/powerpoint/2010/main" val="3091028010"/>
      </p:ext>
    </p:extLst>
  </p:cSld>
  <p:clrMapOvr>
    <a:masterClrMapping/>
  </p:clrMapOvr>
  <p:transition advTm="2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357166"/>
            <a:ext cx="735806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Имена бывают различные: прекрасные и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неблагозвучные, экзотические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и обширно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распространенные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. В нашей  стране  мужские и женские имена давались детям по церковному календарю. Сейчас выбор имени зависит от  предпочтения родителей.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Иногда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ребенка называют: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согласно семейным обычаям, часто в память или в честь дорогого человека;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из-за красивого звучания, сочетания с отчеством ;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потому что редкое;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 совету родителей;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потому что модное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,</a:t>
            </a:r>
          </a:p>
          <a:p>
            <a:pPr algn="just" eaLnBrk="1" hangingPunct="1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актуальное</a:t>
            </a:r>
          </a:p>
          <a:p>
            <a:pPr algn="just" eaLnBrk="1" hangingPunct="1">
              <a:buFontTx/>
              <a:buChar char="-"/>
            </a:pP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 descr="http://itd0.mycdn.me/image?id=851682274093&amp;t=20&amp;plc=WEB&amp;tkn=*lrLBPhlNf5rvw3F1irdoZ1S9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42"/>
            <a:ext cx="364333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1799673"/>
      </p:ext>
    </p:extLst>
  </p:cSld>
  <p:clrMapOvr>
    <a:masterClrMapping/>
  </p:clrMapOvr>
  <p:transition advTm="4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2400"/>
            <a:ext cx="7758138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ИСТОРИЯ И ЗНАЧЕНИЕ ИМЕНИ   </a:t>
            </a:r>
            <a:br>
              <a:rPr lang="ru-RU" b="1" dirty="0" smtClean="0">
                <a:solidFill>
                  <a:srgbClr val="000000"/>
                </a:solidFill>
                <a:latin typeface="Helvetica Neue"/>
              </a:rPr>
            </a:b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                    УЛЬЯНА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Женское русское имя </a:t>
            </a:r>
            <a:r>
              <a:rPr lang="ru-RU" sz="2400" b="1" dirty="0" err="1" smtClean="0">
                <a:solidFill>
                  <a:schemeClr val="bg1"/>
                </a:solidFill>
              </a:rPr>
              <a:t>Ульяна</a:t>
            </a:r>
            <a:r>
              <a:rPr lang="ru-RU" sz="2400" b="1" dirty="0" smtClean="0">
                <a:solidFill>
                  <a:schemeClr val="bg1"/>
                </a:solidFill>
              </a:rPr>
              <a:t> имеет латинское 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Оно  </a:t>
            </a:r>
            <a:r>
              <a:rPr lang="ru-RU" sz="2400" b="1" dirty="0" smtClean="0">
                <a:solidFill>
                  <a:schemeClr val="bg1"/>
                </a:solidFill>
              </a:rPr>
              <a:t>связано с латинским личным именем  </a:t>
            </a:r>
            <a:r>
              <a:rPr lang="ru-RU" sz="2400" b="1" dirty="0" err="1" smtClean="0">
                <a:solidFill>
                  <a:schemeClr val="bg1"/>
                </a:solidFill>
              </a:rPr>
              <a:t>Юлианус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0043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территории Руси в качестве женского имени оно вошло в обиход и использовалось до середины XVII века как </a:t>
            </a:r>
            <a:r>
              <a:rPr lang="ru-RU" sz="2400" b="1" dirty="0" err="1" smtClean="0">
                <a:solidFill>
                  <a:schemeClr val="bg1"/>
                </a:solidFill>
              </a:rPr>
              <a:t>Улиана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Церковная форма имени – </a:t>
            </a:r>
            <a:r>
              <a:rPr lang="ru-RU" sz="2400" b="1" dirty="0" err="1" smtClean="0">
                <a:solidFill>
                  <a:schemeClr val="bg1"/>
                </a:solidFill>
              </a:rPr>
              <a:t>Иулиания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 ХХ века стали популярны и другие варианты имени: Юлиана, </a:t>
            </a:r>
            <a:r>
              <a:rPr lang="ru-RU" sz="2400" b="1" dirty="0" err="1" smtClean="0">
                <a:solidFill>
                  <a:schemeClr val="bg1"/>
                </a:solidFill>
              </a:rPr>
              <a:t>Юлианна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Юлиания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643183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Древнем Риме имя </a:t>
            </a:r>
            <a:r>
              <a:rPr lang="ru-RU" sz="2400" b="1" dirty="0" err="1" smtClean="0">
                <a:solidFill>
                  <a:schemeClr val="bg1"/>
                </a:solidFill>
              </a:rPr>
              <a:t>Юлианус</a:t>
            </a:r>
            <a:r>
              <a:rPr lang="ru-RU" sz="2400" b="1" dirty="0" smtClean="0">
                <a:solidFill>
                  <a:schemeClr val="bg1"/>
                </a:solidFill>
              </a:rPr>
              <a:t> имело значение «счастье».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399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ПРОЕКТ НА ТЕМУ: «Наши имена»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ИСТОРИЯ И ЗНАЧЕНИЕ ИМЕНИ                        УЛЬЯНА      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23</cp:revision>
  <dcterms:modified xsi:type="dcterms:W3CDTF">2018-01-11T14:11:30Z</dcterms:modified>
</cp:coreProperties>
</file>