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8" r:id="rId2"/>
    <p:sldId id="261" r:id="rId3"/>
    <p:sldId id="264" r:id="rId4"/>
    <p:sldId id="265" r:id="rId5"/>
    <p:sldId id="267" r:id="rId6"/>
    <p:sldId id="268" r:id="rId7"/>
    <p:sldId id="283" r:id="rId8"/>
    <p:sldId id="284" r:id="rId9"/>
    <p:sldId id="285" r:id="rId10"/>
    <p:sldId id="270" r:id="rId11"/>
    <p:sldId id="286" r:id="rId12"/>
    <p:sldId id="287" r:id="rId13"/>
    <p:sldId id="272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FFFF00"/>
    <a:srgbClr val="FF00FF"/>
    <a:srgbClr val="66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4" d="100"/>
          <a:sy n="124" d="100"/>
        </p:scale>
        <p:origin x="702" y="1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3101434-4992-4BA9-96D8-C454EF50A23E}"/>
    <pc:docChg chg="modSld">
      <pc:chgData name="" userId="" providerId="" clId="Web-{93101434-4992-4BA9-96D8-C454EF50A23E}" dt="2018-03-19T14:26:35.340" v="589"/>
      <pc:docMkLst>
        <pc:docMk/>
      </pc:docMkLst>
      <pc:sldChg chg="modSp">
        <pc:chgData name="" userId="" providerId="" clId="Web-{93101434-4992-4BA9-96D8-C454EF50A23E}" dt="2018-03-19T13:34:43.659" v="62"/>
        <pc:sldMkLst>
          <pc:docMk/>
          <pc:sldMk cId="1382791348" sldId="261"/>
        </pc:sldMkLst>
        <pc:spChg chg="mod">
          <ac:chgData name="" userId="" providerId="" clId="Web-{93101434-4992-4BA9-96D8-C454EF50A23E}" dt="2018-03-19T13:34:43.659" v="62"/>
          <ac:spMkLst>
            <pc:docMk/>
            <pc:sldMk cId="1382791348" sldId="261"/>
            <ac:spMk id="7" creationId="{00000000-0000-0000-0000-000000000000}"/>
          </ac:spMkLst>
        </pc:spChg>
      </pc:sldChg>
      <pc:sldChg chg="modSp">
        <pc:chgData name="" userId="" providerId="" clId="Web-{93101434-4992-4BA9-96D8-C454EF50A23E}" dt="2018-03-19T13:36:53.722" v="84"/>
        <pc:sldMkLst>
          <pc:docMk/>
          <pc:sldMk cId="1104393893" sldId="262"/>
        </pc:sldMkLst>
        <pc:spChg chg="mod">
          <ac:chgData name="" userId="" providerId="" clId="Web-{93101434-4992-4BA9-96D8-C454EF50A23E}" dt="2018-03-19T13:36:53.722" v="84"/>
          <ac:spMkLst>
            <pc:docMk/>
            <pc:sldMk cId="1104393893" sldId="262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3:38:44.535" v="103"/>
        <pc:sldMkLst>
          <pc:docMk/>
          <pc:sldMk cId="896371611" sldId="263"/>
        </pc:sldMkLst>
        <pc:spChg chg="mod">
          <ac:chgData name="" userId="" providerId="" clId="Web-{93101434-4992-4BA9-96D8-C454EF50A23E}" dt="2018-03-19T13:38:44.535" v="103"/>
          <ac:spMkLst>
            <pc:docMk/>
            <pc:sldMk cId="896371611" sldId="263"/>
            <ac:spMk id="2" creationId="{00000000-0000-0000-0000-000000000000}"/>
          </ac:spMkLst>
        </pc:spChg>
      </pc:sldChg>
      <pc:sldChg chg="modSp">
        <pc:chgData name="" userId="" providerId="" clId="Web-{93101434-4992-4BA9-96D8-C454EF50A23E}" dt="2018-03-19T13:41:08.880" v="123"/>
        <pc:sldMkLst>
          <pc:docMk/>
          <pc:sldMk cId="1613693625" sldId="264"/>
        </pc:sldMkLst>
        <pc:spChg chg="mod">
          <ac:chgData name="" userId="" providerId="" clId="Web-{93101434-4992-4BA9-96D8-C454EF50A23E}" dt="2018-03-19T13:41:08.880" v="123"/>
          <ac:spMkLst>
            <pc:docMk/>
            <pc:sldMk cId="1613693625" sldId="264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3:44:47.698" v="178"/>
        <pc:sldMkLst>
          <pc:docMk/>
          <pc:sldMk cId="3048183573" sldId="265"/>
        </pc:sldMkLst>
        <pc:spChg chg="mod">
          <ac:chgData name="" userId="" providerId="" clId="Web-{93101434-4992-4BA9-96D8-C454EF50A23E}" dt="2018-03-19T13:44:47.698" v="178"/>
          <ac:spMkLst>
            <pc:docMk/>
            <pc:sldMk cId="3048183573" sldId="265"/>
            <ac:spMk id="4" creationId="{00000000-0000-0000-0000-000000000000}"/>
          </ac:spMkLst>
        </pc:spChg>
      </pc:sldChg>
      <pc:sldChg chg="modSp">
        <pc:chgData name="" userId="" providerId="" clId="Web-{93101434-4992-4BA9-96D8-C454EF50A23E}" dt="2018-03-19T13:51:16.078" v="250"/>
        <pc:sldMkLst>
          <pc:docMk/>
          <pc:sldMk cId="3078777937" sldId="266"/>
        </pc:sldMkLst>
        <pc:spChg chg="mod">
          <ac:chgData name="" userId="" providerId="" clId="Web-{93101434-4992-4BA9-96D8-C454EF50A23E}" dt="2018-03-19T13:51:16.078" v="250"/>
          <ac:spMkLst>
            <pc:docMk/>
            <pc:sldMk cId="3078777937" sldId="266"/>
            <ac:spMk id="2" creationId="{00000000-0000-0000-0000-000000000000}"/>
          </ac:spMkLst>
        </pc:spChg>
      </pc:sldChg>
      <pc:sldChg chg="modSp">
        <pc:chgData name="" userId="" providerId="" clId="Web-{93101434-4992-4BA9-96D8-C454EF50A23E}" dt="2018-03-19T13:53:31.251" v="277"/>
        <pc:sldMkLst>
          <pc:docMk/>
          <pc:sldMk cId="1790922688" sldId="267"/>
        </pc:sldMkLst>
        <pc:spChg chg="mod">
          <ac:chgData name="" userId="" providerId="" clId="Web-{93101434-4992-4BA9-96D8-C454EF50A23E}" dt="2018-03-19T13:53:31.251" v="277"/>
          <ac:spMkLst>
            <pc:docMk/>
            <pc:sldMk cId="1790922688" sldId="267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3:57:27.254" v="344"/>
        <pc:sldMkLst>
          <pc:docMk/>
          <pc:sldMk cId="1788130538" sldId="268"/>
        </pc:sldMkLst>
        <pc:spChg chg="mod">
          <ac:chgData name="" userId="" providerId="" clId="Web-{93101434-4992-4BA9-96D8-C454EF50A23E}" dt="2018-03-19T13:53:47.468" v="282"/>
          <ac:spMkLst>
            <pc:docMk/>
            <pc:sldMk cId="1788130538" sldId="268"/>
            <ac:spMk id="2" creationId="{00000000-0000-0000-0000-000000000000}"/>
          </ac:spMkLst>
        </pc:spChg>
        <pc:spChg chg="mod">
          <ac:chgData name="" userId="" providerId="" clId="Web-{93101434-4992-4BA9-96D8-C454EF50A23E}" dt="2018-03-19T13:57:27.254" v="344"/>
          <ac:spMkLst>
            <pc:docMk/>
            <pc:sldMk cId="1788130538" sldId="268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4:14:55.130" v="477"/>
        <pc:sldMkLst>
          <pc:docMk/>
          <pc:sldMk cId="2634619824" sldId="269"/>
        </pc:sldMkLst>
        <pc:spChg chg="mod">
          <ac:chgData name="" userId="" providerId="" clId="Web-{93101434-4992-4BA9-96D8-C454EF50A23E}" dt="2018-03-19T14:14:55.130" v="477"/>
          <ac:spMkLst>
            <pc:docMk/>
            <pc:sldMk cId="2634619824" sldId="269"/>
            <ac:spMk id="2" creationId="{00000000-0000-0000-0000-000000000000}"/>
          </ac:spMkLst>
        </pc:spChg>
      </pc:sldChg>
      <pc:sldChg chg="modSp">
        <pc:chgData name="" userId="" providerId="" clId="Web-{93101434-4992-4BA9-96D8-C454EF50A23E}" dt="2018-03-19T14:20:16.009" v="511"/>
        <pc:sldMkLst>
          <pc:docMk/>
          <pc:sldMk cId="768351675" sldId="270"/>
        </pc:sldMkLst>
        <pc:spChg chg="mod">
          <ac:chgData name="" userId="" providerId="" clId="Web-{93101434-4992-4BA9-96D8-C454EF50A23E}" dt="2018-03-19T14:20:16.009" v="511"/>
          <ac:spMkLst>
            <pc:docMk/>
            <pc:sldMk cId="768351675" sldId="270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4:18:59.712" v="502"/>
        <pc:sldMkLst>
          <pc:docMk/>
          <pc:sldMk cId="349993486" sldId="271"/>
        </pc:sldMkLst>
        <pc:spChg chg="mod">
          <ac:chgData name="" userId="" providerId="" clId="Web-{93101434-4992-4BA9-96D8-C454EF50A23E}" dt="2018-03-19T14:18:59.712" v="502"/>
          <ac:spMkLst>
            <pc:docMk/>
            <pc:sldMk cId="349993486" sldId="271"/>
            <ac:spMk id="2" creationId="{00000000-0000-0000-0000-000000000000}"/>
          </ac:spMkLst>
        </pc:spChg>
      </pc:sldChg>
      <pc:sldChg chg="modSp">
        <pc:chgData name="" userId="" providerId="" clId="Web-{93101434-4992-4BA9-96D8-C454EF50A23E}" dt="2018-03-19T14:25:08.167" v="563"/>
        <pc:sldMkLst>
          <pc:docMk/>
          <pc:sldMk cId="2452670197" sldId="272"/>
        </pc:sldMkLst>
        <pc:spChg chg="mod">
          <ac:chgData name="" userId="" providerId="" clId="Web-{93101434-4992-4BA9-96D8-C454EF50A23E}" dt="2018-03-19T14:25:08.167" v="563"/>
          <ac:spMkLst>
            <pc:docMk/>
            <pc:sldMk cId="2452670197" sldId="272"/>
            <ac:spMk id="3" creationId="{00000000-0000-0000-0000-000000000000}"/>
          </ac:spMkLst>
        </pc:spChg>
      </pc:sldChg>
      <pc:sldChg chg="modSp">
        <pc:chgData name="" userId="" providerId="" clId="Web-{93101434-4992-4BA9-96D8-C454EF50A23E}" dt="2018-03-19T14:25:45.541" v="573"/>
        <pc:sldMkLst>
          <pc:docMk/>
          <pc:sldMk cId="3073590665" sldId="274"/>
        </pc:sldMkLst>
        <pc:spChg chg="mod">
          <ac:chgData name="" userId="" providerId="" clId="Web-{93101434-4992-4BA9-96D8-C454EF50A23E}" dt="2018-03-19T14:25:45.541" v="573"/>
          <ac:spMkLst>
            <pc:docMk/>
            <pc:sldMk cId="3073590665" sldId="274"/>
            <ac:spMk id="7" creationId="{00000000-0000-0000-0000-000000000000}"/>
          </ac:spMkLst>
        </pc:spChg>
      </pc:sldChg>
      <pc:sldChg chg="modSp">
        <pc:chgData name="" userId="" providerId="" clId="Web-{93101434-4992-4BA9-96D8-C454EF50A23E}" dt="2018-03-19T14:26:32.808" v="587"/>
        <pc:sldMkLst>
          <pc:docMk/>
          <pc:sldMk cId="529856255" sldId="275"/>
        </pc:sldMkLst>
        <pc:spChg chg="mod">
          <ac:chgData name="" userId="" providerId="" clId="Web-{93101434-4992-4BA9-96D8-C454EF50A23E}" dt="2018-03-19T14:26:32.808" v="587"/>
          <ac:spMkLst>
            <pc:docMk/>
            <pc:sldMk cId="529856255" sldId="27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1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1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29F02A-CCC4-4ACD-87EB-F9A9F6D666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609A7-12E6-470D-9BB5-80C9C3A541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4F357-3EEA-4AC6-A31A-2002BC384D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A57B7-E28D-4B9B-9B1A-889F104D22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ECBB-F224-4CA0-A349-C66EA3252D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B4234-011D-472A-8733-74961EAC67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A57A9-9EB9-4CE7-BA33-77BE4A1364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EFBA-6ABF-455D-8CC1-D8090FE8CF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8A995-F6A7-4BAD-8FC3-07F51F3F8C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1E51D-4285-4AF1-81B5-6EEB1EF145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C945F-9DDA-4335-8FC0-18D8B0FF45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86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869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064C150-A7C7-42AC-B4E0-51F3DB81527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yandex.ru/redir/nWO_r1F33ck?data=NnBZTWRhdFZKOHQxUjhzSWFYVGhXWjdOM0ctMUxFMkdXRklCRGt3WHhoNS1EWVhtQmI0S002Q0ZuYlpMQWx5N1F1aUN3WFpSRVl3d2VTUGJNRzMxWWZTcldINnc3aVJuUHlibDJoNGRJQktFMnBPWllTUTdRSzF1S1RlZ1h5ZnlHcUpKakFNbTRFcw&amp;b64e=2&amp;sign=2591112aeafae20a89e799a5e84b77dd&amp;keyno=17" TargetMode="External"/><Relationship Id="rId2" Type="http://schemas.openxmlformats.org/officeDocument/2006/relationships/hyperlink" Target="https://clck.yandex.ru/redir/nWO_r1F33ck?data=NnBZTWRhdFZKOHQxUjhzSWFYVGhXV0Mwck5TcUhKVE52ZHl2eHpnb2ZTM0p1Sk96ajZXV2V3M2R4dmpPX0hpOWY2RXVqdFZmZ2hFWlk1dC1ZLTlIWnRIa2VDclBrTWlBd24tZUFzMVl1RlJCVGRQX0hJdjU4TURnTzVDR1JYLXJCeFVZMXpsREl6Z29sWmMwekJVTzg5Yy1nampxRkV0MQ&amp;b64e=2&amp;sign=c030f26d4282953dc07d7a632507654c&amp;keyno=1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lck.yandex.ru/redir/nWO_r1F33ck?data=NnBZTWRhdFZKOHQxUjhzSWFYVGhXZkRRaGtENzNRVzRMVEY0UDFnTnRaZGVSTjNEQXZRREZJeXR1dDlROXBXRVJ0RUtNb1lYdVZjS2ZjN0xxOXUyTXhBNTB3RzhEUHMzZGdrbTZqcXQ5SXRSUGNhUlNOSlJZcEdTb241U0JGLW10MjlyTnFiVjNXenJQNF9TVDR2dGhNWUQ1Ry1USFNKTWJmanYwX0RFYm5ndW5oTTdRb1hWSlE0RFhCZHhrT2RvRlplM3pqcU5NaEJybklzLXBTbXFOdkFxMG12ZXdFWmhSTE9xUXg0V0ZqemQ2UkV4MHhaVG55VkJJekVMelZhYl9DQ0RKYWh5QXpkcTRtR25xTDFBNWJnbkJnc2hVNU96NThCWWp3aDJVeWR0cXl4WTdkX1hZakliZWhIRHQtd1hDZ0RHTjZtV0Fabm9ORDNjeXI0aHUzLTVpdDdfZGxzOGtrdG1yb2lqdDVlT1RGYVk5X01LaE9jQmFheDRsR3BHNDFNSGpBWEEwdndSYTJLbHhpLWR6X0Jhc2FWYV92Tno&amp;b64e=2&amp;sign=84b7ee91c8205452c3aea185274e5426&amp;keyno=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yandex.ru/redir/nWO_r1F33ck?data=NnBZTWRhdFZKOHQxUjhzSWFYVGhXZkRRaGtENzNRVzRMVEY0UDFnTnRaZGVSTjNEQXZRREZJeXR1dDlROXBXRXJxaTNtQmFYWEtzYTNsRW8zaVV4eGY0dlhNa0NiZGs5eEtXbVdQbW5yYjdCQWtiRWNKT0t6eVlNdDZtLU83V01kUHVUOU43c09UeTNZSXJHYkl4cWlqeTJid3RPZ0RDZTNaVXFxUkUyMDdva29Ga1Z6NzlRVy1KREpNT2pJdnZmVjdtc3E5VUwtVVk&amp;b64e=2&amp;sign=286891a532a8d04026499f772216bcfe&amp;keyno=17" TargetMode="External"/><Relationship Id="rId2" Type="http://schemas.openxmlformats.org/officeDocument/2006/relationships/hyperlink" Target="https://clck.yandex.ru/redir/nWO_r1F33ck?data=NnBZTWRhdFZKOHQxUjhzSWFYVGhXZkRRaGtENzNRVzRMVEY0UDFnTnRaZGVSTjNEQXZRREZJeXR1dDlROXBXRWxVRXFFbjg0X2hKTGFnODhOWG9EZmJyakpvbDZtczgxbUo4Z0M0cFpySkc3ai1qX2JtSVI2MkxYMzN3N3BHTVJnbFJMYm9VVTRkVVFpamxpd0tFYXlDekRzRndpNWVXYTF2SE00RkRBXzh6Q1ZUSmdybEJ1am82QXlVdWVsZ2JMRGlaNzg4ZWhjUWRHMTJMZ1JFdUpRUnFfSGtZaWE5TEVheFhtOXRyUncyUkxGVWxvOVN1Z2twSnUzM2JZVFpvTVQ2UmM1ZXRfSUNEbHdreDhnaE1XTWRzVlZrU3dyMnhfV3E5VTRtSU1ZM2p6YjZmT2pVcWNDS0k4RTBPaHdpVjQ2WURUUTBTelk4czl4NWx1ZElMNnNMUURUdUNUaGU1eg&amp;b64e=2&amp;sign=8a4770af768699f6af9fa81d2a9f71b0&amp;keyno=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84176" y="904967"/>
            <a:ext cx="7772400" cy="386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b="1" kern="0" dirty="0">
                <a:latin typeface="Garamond" panose="02020404030301010803" pitchFamily="18" charset="0"/>
              </a:rPr>
              <a:t>Исследовательская работа</a:t>
            </a:r>
            <a:br>
              <a:rPr lang="ru-RU" b="1" kern="0" dirty="0">
                <a:latin typeface="Garamond" panose="02020404030301010803" pitchFamily="18" charset="0"/>
              </a:rPr>
            </a:br>
            <a:r>
              <a:rPr lang="ru-RU" b="1" kern="0" dirty="0">
                <a:latin typeface="Garamond" panose="02020404030301010803" pitchFamily="18" charset="0"/>
              </a:rPr>
              <a:t/>
            </a:r>
            <a:br>
              <a:rPr lang="ru-RU" b="1" kern="0" dirty="0">
                <a:latin typeface="Garamond" panose="02020404030301010803" pitchFamily="18" charset="0"/>
              </a:rPr>
            </a:br>
            <a:r>
              <a:rPr lang="ru-RU" b="1" kern="0" dirty="0">
                <a:latin typeface="Garamond" panose="02020404030301010803" pitchFamily="18" charset="0"/>
              </a:rPr>
              <a:t>Здоровый сон</a:t>
            </a:r>
            <a:r>
              <a:rPr lang="ru-RU" kern="0" dirty="0"/>
              <a:t/>
            </a:r>
            <a:br>
              <a:rPr lang="ru-RU" kern="0" dirty="0"/>
            </a:br>
            <a:r>
              <a:rPr lang="ru-RU" kern="0" dirty="0"/>
              <a:t/>
            </a:r>
            <a:br>
              <a:rPr lang="ru-RU" kern="0" dirty="0"/>
            </a:br>
            <a:endParaRPr lang="ru-RU" kern="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44008" y="3861048"/>
            <a:ext cx="468052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endParaRPr lang="ru-RU" kern="0" dirty="0"/>
          </a:p>
          <a:p>
            <a:pPr marL="0" indent="0">
              <a:buNone/>
            </a:pPr>
            <a:r>
              <a:rPr lang="ru-RU" sz="2000" kern="0" dirty="0"/>
              <a:t>Подготовил ученик 3 В класса</a:t>
            </a:r>
          </a:p>
          <a:p>
            <a:pPr marL="0" indent="0">
              <a:buNone/>
            </a:pPr>
            <a:r>
              <a:rPr lang="ru-RU" sz="2000" kern="0" dirty="0" smtClean="0"/>
              <a:t>         МБОУ </a:t>
            </a:r>
            <a:r>
              <a:rPr lang="ru-RU" sz="2000" kern="0" dirty="0"/>
              <a:t>СОШ №34</a:t>
            </a:r>
          </a:p>
          <a:p>
            <a:pPr marL="0" indent="0">
              <a:buNone/>
            </a:pPr>
            <a:r>
              <a:rPr lang="ru-RU" sz="2000" kern="0" dirty="0" smtClean="0"/>
              <a:t>           Клыков Иван  </a:t>
            </a:r>
            <a:endParaRPr lang="ru-RU" sz="2000" kern="0" dirty="0"/>
          </a:p>
        </p:txBody>
      </p:sp>
    </p:spTree>
  </p:cSld>
  <p:clrMapOvr>
    <a:masterClrMapping/>
  </p:clrMapOvr>
  <p:transition advTm="1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523376" y="0"/>
            <a:ext cx="7772400" cy="9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2800" kern="0" dirty="0" smtClean="0">
                <a:latin typeface="Garamond" panose="02020404030301010803" pitchFamily="18" charset="0"/>
              </a:rPr>
              <a:t>Мой эксперимент</a:t>
            </a:r>
            <a:endParaRPr lang="ru-RU" sz="2800" kern="0" dirty="0">
              <a:latin typeface="Garamond" panose="020204040303010108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740296"/>
            <a:ext cx="792088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endParaRPr lang="ru-RU" sz="1600" dirty="0" smtClean="0">
              <a:effectLst/>
            </a:endParaRPr>
          </a:p>
          <a:p>
            <a:pPr marL="0" indent="0">
              <a:buNone/>
            </a:pPr>
            <a:r>
              <a:rPr lang="ru-RU" sz="1600" dirty="0">
                <a:effectLst/>
              </a:rPr>
              <a:t> 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</a:rPr>
              <a:t>День 1.</a:t>
            </a:r>
          </a:p>
          <a:p>
            <a:r>
              <a:rPr lang="ru-RU" sz="1600" dirty="0">
                <a:effectLst/>
              </a:rPr>
              <a:t>Время сна – 8 часов. </a:t>
            </a:r>
            <a:endParaRPr lang="ru-RU" sz="1600" dirty="0">
              <a:solidFill>
                <a:srgbClr val="EAEAEA"/>
              </a:solidFill>
              <a:effectLst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</a:rPr>
              <a:t>День 2.</a:t>
            </a:r>
          </a:p>
          <a:p>
            <a:r>
              <a:rPr lang="ru-RU" sz="1600" dirty="0">
                <a:effectLst/>
              </a:rPr>
              <a:t>Время сна – 7 часов. </a:t>
            </a:r>
            <a:endParaRPr lang="ru-RU" sz="1600" dirty="0" smtClean="0">
              <a:effectLst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День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</a:rPr>
              <a:t>3.</a:t>
            </a:r>
          </a:p>
          <a:p>
            <a:r>
              <a:rPr lang="ru-RU" sz="1600" dirty="0">
                <a:effectLst/>
              </a:rPr>
              <a:t>Время сна – 6 часов.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3140968"/>
            <a:ext cx="79208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</a:rPr>
              <a:t>День 4.</a:t>
            </a:r>
          </a:p>
          <a:p>
            <a:r>
              <a:rPr lang="ru-RU" sz="1600" dirty="0">
                <a:effectLst/>
              </a:rPr>
              <a:t>Время сна – 10 часов. </a:t>
            </a:r>
            <a:endParaRPr lang="ru-RU" sz="1600" dirty="0">
              <a:solidFill>
                <a:srgbClr val="EAEAEA"/>
              </a:solidFill>
              <a:effectLst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</a:rPr>
              <a:t>День 5.</a:t>
            </a:r>
          </a:p>
          <a:p>
            <a:r>
              <a:rPr lang="ru-RU" sz="1600" dirty="0">
                <a:effectLst/>
              </a:rPr>
              <a:t>Время сна – 10 часов</a:t>
            </a:r>
            <a:r>
              <a:rPr lang="ru-RU" sz="1600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effectLst/>
              </a:rPr>
              <a:t> </a:t>
            </a:r>
            <a:endParaRPr lang="ru-RU" sz="1600" dirty="0">
              <a:solidFill>
                <a:srgbClr val="EAEAEA"/>
              </a:solidFill>
              <a:effectLst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</a:rPr>
              <a:t>Вывод: </a:t>
            </a:r>
            <a:r>
              <a:rPr lang="ru-RU" sz="1600" dirty="0">
                <a:effectLst/>
              </a:rPr>
              <a:t> Мое самочувствие и </a:t>
            </a:r>
            <a:endParaRPr lang="ru-RU" sz="1600" dirty="0" smtClean="0">
              <a:effectLst/>
            </a:endParaRPr>
          </a:p>
          <a:p>
            <a:pPr marL="0" indent="0">
              <a:buNone/>
            </a:pPr>
            <a:r>
              <a:rPr lang="ru-RU" sz="1600" dirty="0" smtClean="0">
                <a:effectLst/>
              </a:rPr>
              <a:t>     работоспособность </a:t>
            </a:r>
            <a:r>
              <a:rPr lang="ru-RU" sz="1600" dirty="0">
                <a:effectLst/>
              </a:rPr>
              <a:t>зависят от того, </a:t>
            </a:r>
            <a:endParaRPr lang="ru-RU" sz="1600" dirty="0" smtClean="0">
              <a:effectLst/>
            </a:endParaRPr>
          </a:p>
          <a:p>
            <a:pPr marL="0" indent="0">
              <a:buNone/>
            </a:pPr>
            <a:r>
              <a:rPr lang="ru-RU" sz="1600" dirty="0" smtClean="0">
                <a:effectLst/>
              </a:rPr>
              <a:t>     как </a:t>
            </a:r>
            <a:r>
              <a:rPr lang="ru-RU" sz="1600" dirty="0">
                <a:effectLst/>
              </a:rPr>
              <a:t>я спал</a:t>
            </a:r>
            <a:r>
              <a:rPr lang="ru-RU" sz="1600" dirty="0" smtClean="0">
                <a:effectLst/>
              </a:rPr>
              <a:t>. </a:t>
            </a:r>
            <a:endParaRPr lang="ru-RU" sz="1600" dirty="0">
              <a:effectLst/>
            </a:endParaRPr>
          </a:p>
        </p:txBody>
      </p:sp>
      <p:pic>
        <p:nvPicPr>
          <p:cNvPr id="8194" name="Picture 2" descr="C:\Users\Gubina.Irina\Desktop\depositphotos_55923393-stock-illustration-experiment-flat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03" y="1501899"/>
            <a:ext cx="3583285" cy="35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51675"/>
      </p:ext>
    </p:extLst>
  </p:cSld>
  <p:clrMapOvr>
    <a:masterClrMapping/>
  </p:clrMapOvr>
  <p:transition advTm="1931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51920" y="476672"/>
            <a:ext cx="20162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Памятка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1052736"/>
            <a:ext cx="4176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ороткая</a:t>
            </a:r>
            <a:r>
              <a:rPr kumimoji="0" lang="ru-RU" altLang="ru-RU" sz="2000" b="0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вечерняя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i="1" baseline="0" dirty="0"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altLang="ru-RU" sz="2000" i="1" baseline="0" dirty="0" smtClean="0">
                <a:latin typeface="Calibri" pitchFamily="34" charset="0"/>
                <a:cs typeface="Times New Roman" pitchFamily="18" charset="0"/>
              </a:rPr>
              <a:t>прогулка.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2197313"/>
            <a:ext cx="40324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i="1" dirty="0">
                <a:latin typeface="Calibri" panose="020F0502020204030204" pitchFamily="34" charset="0"/>
                <a:cs typeface="Arial" pitchFamily="34" charset="0"/>
              </a:rPr>
              <a:t>2. </a:t>
            </a:r>
            <a:r>
              <a:rPr lang="ru-RU" altLang="ru-RU" sz="2000" i="1" dirty="0" smtClean="0">
                <a:latin typeface="Calibri" panose="020F0502020204030204" pitchFamily="34" charset="0"/>
                <a:cs typeface="Arial" pitchFamily="34" charset="0"/>
              </a:rPr>
              <a:t>Воздержитесь от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i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ru-RU" sz="2000" i="1" dirty="0" smtClean="0">
                <a:latin typeface="Calibri" panose="020F0502020204030204" pitchFamily="34" charset="0"/>
                <a:cs typeface="Arial" pitchFamily="34" charset="0"/>
              </a:rPr>
              <a:t>   большой  </a:t>
            </a:r>
            <a:r>
              <a:rPr lang="ru-RU" altLang="ru-RU" sz="2000" i="1" dirty="0">
                <a:latin typeface="Calibri" panose="020F0502020204030204" pitchFamily="34" charset="0"/>
                <a:cs typeface="Arial" pitchFamily="34" charset="0"/>
              </a:rPr>
              <a:t>умственной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Arial" pitchFamily="34" charset="0"/>
              </a:rPr>
              <a:t>   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Arial" pitchFamily="34" charset="0"/>
              </a:rPr>
              <a:t>работы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3503329"/>
            <a:ext cx="4176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Заранее прекрати подвижные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i="1" dirty="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altLang="ru-RU" sz="2000" i="1" dirty="0" smtClean="0">
                <a:latin typeface="Calibri" pitchFamily="34" charset="0"/>
                <a:cs typeface="Times New Roman" pitchFamily="18" charset="0"/>
              </a:rPr>
              <a:t> игры</a:t>
            </a:r>
            <a:r>
              <a:rPr lang="ru-RU" altLang="ru-RU" sz="2000" i="1" dirty="0">
                <a:latin typeface="Calibri" pitchFamily="34" charset="0"/>
                <a:cs typeface="Times New Roman" pitchFamily="18" charset="0"/>
              </a:rPr>
              <a:t>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520" y="4469050"/>
            <a:ext cx="417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Воздержись от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еды.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528" y="5477162"/>
            <a:ext cx="7768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Принимайте</a:t>
            </a:r>
            <a:r>
              <a:rPr kumimoji="0" lang="ru-RU" altLang="ru-RU" sz="2000" b="0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успокаивающий душ.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7171" name="Picture 3" descr="C:\Users\Gubina.Irina\Desktop\Как-запоминать-сновид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50266"/>
            <a:ext cx="4896544" cy="269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2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35896" y="548680"/>
            <a:ext cx="2592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спать: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1340768"/>
            <a:ext cx="4176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Спи в тишине и полной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темноте.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83968" y="1268760"/>
            <a:ext cx="4176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Спи обязательно</a:t>
            </a:r>
            <a:r>
              <a:rPr kumimoji="0" lang="ru-RU" altLang="ru-RU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хорошо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i="1" dirty="0">
                <a:latin typeface="Calibri" pitchFamily="34" charset="0"/>
                <a:cs typeface="Times New Roman" pitchFamily="18" charset="0"/>
              </a:rPr>
              <a:t>     проветренной комнате.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95736" y="2348880"/>
            <a:ext cx="7632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Пользуйся маленькой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подушкой.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5122" name="Picture 2" descr="C:\Users\Gubina.Irina\Desktop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5470748" cy="32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8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523376" y="0"/>
            <a:ext cx="7772400" cy="9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2800" kern="0" dirty="0">
                <a:latin typeface="Garamond" panose="02020404030301010803" pitchFamily="18" charset="0"/>
              </a:rPr>
              <a:t>Заключение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100336"/>
            <a:ext cx="2376264" cy="33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endParaRPr lang="ru-RU" sz="1600" dirty="0">
              <a:effectLst/>
            </a:endParaRPr>
          </a:p>
          <a:p>
            <a:endParaRPr lang="ru-RU" sz="1600" dirty="0">
              <a:effectLst/>
            </a:endParaRPr>
          </a:p>
          <a:p>
            <a:r>
              <a:rPr lang="ru-RU" sz="1600" dirty="0">
                <a:effectLst/>
              </a:rPr>
              <a:t>Наша </a:t>
            </a:r>
            <a:r>
              <a:rPr lang="ru-RU" sz="1600" dirty="0" smtClean="0">
                <a:effectLst/>
              </a:rPr>
              <a:t>гипотеза </a:t>
            </a:r>
            <a:r>
              <a:rPr lang="ru-RU" sz="1600" dirty="0">
                <a:effectLst/>
              </a:rPr>
              <a:t>подтвердилась: проведенное нами исследование показало, что сон является жизненной </a:t>
            </a:r>
            <a:r>
              <a:rPr lang="ru-RU" sz="1600" dirty="0" smtClean="0">
                <a:effectLst/>
              </a:rPr>
              <a:t>необходимостью.</a:t>
            </a:r>
            <a:endParaRPr lang="ru-RU" sz="1600" dirty="0">
              <a:effectLst/>
            </a:endParaRPr>
          </a:p>
          <a:p>
            <a:endParaRPr lang="ru-RU" sz="1600" dirty="0">
              <a:ea typeface="Verdana"/>
              <a:cs typeface="Verdana"/>
            </a:endParaRPr>
          </a:p>
          <a:p>
            <a:endParaRPr lang="ru-RU" sz="1600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3801" y="5036517"/>
            <a:ext cx="7772400" cy="156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kern="0" dirty="0">
                <a:latin typeface="Garamond" panose="02020404030301010803" pitchFamily="18" charset="0"/>
              </a:rPr>
              <a:t>Спасибо за </a:t>
            </a:r>
            <a:r>
              <a:rPr lang="ru-RU" kern="0" dirty="0" smtClean="0">
                <a:latin typeface="Garamond" panose="02020404030301010803" pitchFamily="18" charset="0"/>
              </a:rPr>
              <a:t>внимание!</a:t>
            </a:r>
            <a:endParaRPr lang="ru-RU" kern="0" dirty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6146" name="Picture 2" descr="C:\Users\Gubina.Irina\Desktop\карт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6519"/>
            <a:ext cx="3312368" cy="43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70197"/>
      </p:ext>
    </p:extLst>
  </p:cSld>
  <p:clrMapOvr>
    <a:masterClrMapping/>
  </p:clrMapOvr>
  <p:transition advTm="19312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188640"/>
            <a:ext cx="7772400" cy="9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2800" kern="0" dirty="0">
                <a:latin typeface="Garamond" panose="02020404030301010803" pitchFamily="18" charset="0"/>
              </a:rPr>
              <a:t>Список используемых источников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460376"/>
            <a:ext cx="792088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ru-RU" sz="1600" dirty="0">
                <a:effectLst/>
              </a:rPr>
              <a:t>1. </a:t>
            </a:r>
            <a:r>
              <a:rPr lang="ru-RU" sz="1600" dirty="0" err="1">
                <a:effectLst/>
              </a:rPr>
              <a:t>Буянова</a:t>
            </a:r>
            <a:r>
              <a:rPr lang="ru-RU" sz="1600" dirty="0">
                <a:effectLst/>
              </a:rPr>
              <a:t> Н. Ю.; Я познаю мир: Детская энциклопедия: Медицина, – М.: ООО «Издательство АСТ», 1998. -480 с.</a:t>
            </a:r>
          </a:p>
          <a:p>
            <a:r>
              <a:rPr lang="ru-RU" sz="1600" dirty="0">
                <a:effectLst/>
              </a:rPr>
              <a:t>2. Волина В., Маклаков К.; Естествознание. (Книга 1). - Екатеринбург: Издательство АРД ЛТД, 1998г. -414 с.</a:t>
            </a:r>
          </a:p>
          <a:p>
            <a:r>
              <a:rPr lang="ru-RU" sz="1600" dirty="0">
                <a:effectLst/>
              </a:rPr>
              <a:t>3. </a:t>
            </a:r>
            <a:r>
              <a:rPr lang="ru-RU" sz="1600" dirty="0" err="1">
                <a:effectLst/>
              </a:rPr>
              <a:t>Ротенберг</a:t>
            </a:r>
            <a:r>
              <a:rPr lang="ru-RU" sz="1600" dirty="0">
                <a:effectLst/>
              </a:rPr>
              <a:t> Р. Расти здоровым: Детская энциклопедия здоровья/ пер. с англ.; - М.: Физкультура и спорт, 1991. - 592 с.</a:t>
            </a:r>
          </a:p>
          <a:p>
            <a:r>
              <a:rPr lang="ru-RU" sz="1600" dirty="0">
                <a:effectLst/>
              </a:rPr>
              <a:t>4. Селезнева Е.В. Я познаю мир. Детская энциклопедия: Психология. М.: ООО «Издательство АСТ»; 2000г. 432 с.</a:t>
            </a:r>
          </a:p>
          <a:p>
            <a:r>
              <a:rPr lang="ru-RU" sz="1600" dirty="0">
                <a:effectLst/>
              </a:rPr>
              <a:t>5. </a:t>
            </a:r>
            <a:r>
              <a:rPr lang="ru-RU" sz="1600" u="sng" dirty="0">
                <a:effectLst/>
                <a:hlinkClick r:id="rId2"/>
              </a:rPr>
              <a:t>http://sonan.ru/news/normy_sna_dlja_detej/2012-05-21-125</a:t>
            </a:r>
            <a:endParaRPr lang="ru-RU" sz="1600" dirty="0">
              <a:effectLst/>
            </a:endParaRPr>
          </a:p>
          <a:p>
            <a:r>
              <a:rPr lang="ru-RU" sz="1600" dirty="0">
                <a:effectLst/>
              </a:rPr>
              <a:t>6. </a:t>
            </a:r>
            <a:r>
              <a:rPr lang="ru-RU" sz="1600" u="sng" dirty="0">
                <a:effectLst/>
                <a:hlinkClick r:id="rId3"/>
              </a:rPr>
              <a:t>http://www.medinfo.ru/sovety/gig/01.phtml</a:t>
            </a:r>
            <a:endParaRPr lang="ru-RU" sz="1600" dirty="0">
              <a:effectLst/>
            </a:endParaRPr>
          </a:p>
          <a:p>
            <a:endParaRPr lang="ru-RU" sz="16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2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11560" y="-99392"/>
            <a:ext cx="7772400" cy="156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b="1" kern="0" dirty="0">
                <a:latin typeface="Garamond" panose="02020404030301010803" pitchFamily="18" charset="0"/>
              </a:rPr>
              <a:t>Содержание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03648" y="1595749"/>
            <a:ext cx="705678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Гипотеза…………………………………………………………………………..2</a:t>
            </a:r>
            <a:endParaRPr lang="ru-RU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</a:t>
            </a:r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часть:</a:t>
            </a:r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1. Зачем мы спим</a:t>
            </a:r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?................................................3</a:t>
            </a:r>
            <a:endParaRPr lang="ru-RU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2. </a:t>
            </a:r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Сновидения………………………………………………………………4</a:t>
            </a:r>
            <a:endParaRPr lang="ru-RU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3. Дети и </a:t>
            </a:r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сон………………………………………………………………..5</a:t>
            </a:r>
          </a:p>
          <a:p>
            <a:endParaRPr lang="ru-RU" sz="16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Приложение 2 Анализ анкеты в </a:t>
            </a:r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диаграммах……………6-8</a:t>
            </a:r>
          </a:p>
          <a:p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</a:t>
            </a:r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Эксперимент…………………………………………………………...9</a:t>
            </a:r>
          </a:p>
          <a:p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Приложение 3 </a:t>
            </a:r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Памятка………………………………………………….10</a:t>
            </a:r>
            <a:endParaRPr lang="ru-RU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Заключение………………………………………………………………….…12</a:t>
            </a:r>
            <a:endParaRPr lang="ru-RU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Список </a:t>
            </a:r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используемых </a:t>
            </a:r>
            <a:r>
              <a:rPr lang="ru-RU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источников……………………………….13</a:t>
            </a:r>
            <a:endParaRPr lang="ru-RU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000" kern="0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u-RU" sz="1000" kern="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1348"/>
      </p:ext>
    </p:extLst>
  </p:cSld>
  <p:clrMapOvr>
    <a:masterClrMapping/>
  </p:clrMapOvr>
  <p:transition advTm="1931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>
            <a:spLocks noGrp="1"/>
          </p:cNvSpPr>
          <p:nvPr>
            <p:ph idx="1"/>
          </p:nvPr>
        </p:nvSpPr>
        <p:spPr>
          <a:xfrm>
            <a:off x="1115616" y="-99392"/>
            <a:ext cx="6768752" cy="2736304"/>
          </a:xfrm>
        </p:spPr>
        <p:txBody>
          <a:bodyPr/>
          <a:lstStyle/>
          <a:p>
            <a:pPr marL="0" indent="0">
              <a:buNone/>
            </a:pPr>
            <a:endParaRPr lang="ru-RU" sz="1600" dirty="0">
              <a:ea typeface="Verdana"/>
              <a:cs typeface="Verdana"/>
            </a:endParaRPr>
          </a:p>
          <a:p>
            <a:pPr marL="0" indent="0">
              <a:buNone/>
            </a:pPr>
            <a:endParaRPr lang="ru-RU" sz="1600" dirty="0">
              <a:ea typeface="Verdana"/>
              <a:cs typeface="Verdana"/>
            </a:endParaRPr>
          </a:p>
          <a:p>
            <a:pPr marL="0" indent="0">
              <a:buNone/>
            </a:pPr>
            <a:endParaRPr lang="ru-RU" sz="1600" dirty="0">
              <a:effectLst/>
            </a:endParaRPr>
          </a:p>
          <a:p>
            <a:r>
              <a:rPr lang="ru-RU" sz="1600" b="1" dirty="0">
                <a:effectLst/>
              </a:rPr>
              <a:t>Гипотеза исследования</a:t>
            </a:r>
            <a:r>
              <a:rPr lang="ru-RU" sz="1600" dirty="0">
                <a:effectLst/>
              </a:rPr>
              <a:t>: Сон – это не бесполезная трата </a:t>
            </a:r>
            <a:r>
              <a:rPr lang="ru-RU" sz="1600" dirty="0" smtClean="0">
                <a:effectLst/>
              </a:rPr>
              <a:t>времени. </a:t>
            </a:r>
            <a:endParaRPr lang="ru-RU" sz="1600" dirty="0">
              <a:ea typeface="Verdana"/>
              <a:cs typeface="Verdana"/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1026" name="Picture 2" descr="C:\Users\Gubina.Irina\Desktop\к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4892"/>
            <a:ext cx="5904656" cy="39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93625"/>
      </p:ext>
    </p:extLst>
  </p:cSld>
  <p:clrMapOvr>
    <a:masterClrMapping/>
  </p:clrMapOvr>
  <p:transition advTm="1931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11560" y="-387424"/>
            <a:ext cx="7772400" cy="156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kern="0" dirty="0">
                <a:latin typeface="Garamond" panose="02020404030301010803" pitchFamily="18" charset="0"/>
              </a:rPr>
              <a:t>Основная часть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31134" y="188640"/>
            <a:ext cx="7772400" cy="156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2800" kern="0" dirty="0">
                <a:latin typeface="Garamond" panose="02020404030301010803" pitchFamily="18" charset="0"/>
              </a:rPr>
              <a:t>1. Зачем мы спим?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5576" y="1340768"/>
            <a:ext cx="79208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ru-RU" sz="1600" dirty="0">
                <a:effectLst/>
              </a:rPr>
              <a:t>Сон — естественный физиологический процесс пребывания в состоянии с минимальным уровнем мозговой деятельности и пониженной реакцией на окружающий мир, присущий </a:t>
            </a:r>
            <a:r>
              <a:rPr lang="ru-RU" sz="1600" u="sng" dirty="0">
                <a:effectLst/>
                <a:hlinkClick r:id="rId2"/>
              </a:rPr>
              <a:t>млекопитающим</a:t>
            </a:r>
            <a:r>
              <a:rPr lang="ru-RU" sz="1600" dirty="0">
                <a:effectLst/>
              </a:rPr>
              <a:t>, птицам, рыбам и некоторым другим животным.</a:t>
            </a:r>
          </a:p>
          <a:p>
            <a:pPr marL="0" indent="0">
              <a:buNone/>
            </a:pPr>
            <a:endParaRPr lang="ru-RU" sz="1600" dirty="0" smtClean="0">
              <a:effectLst/>
            </a:endParaRPr>
          </a:p>
          <a:p>
            <a:pPr marL="0" indent="0">
              <a:buNone/>
            </a:pPr>
            <a:endParaRPr lang="ru-RU" sz="1600" dirty="0">
              <a:effectLst/>
            </a:endParaRPr>
          </a:p>
          <a:p>
            <a:pPr marL="0" indent="0">
              <a:buNone/>
            </a:pPr>
            <a:r>
              <a:rPr lang="ru-RU" sz="1600" dirty="0">
                <a:effectLst/>
              </a:rPr>
              <a:t> </a:t>
            </a:r>
            <a:endParaRPr lang="ru-RU" sz="1600" kern="0" dirty="0">
              <a:ea typeface="Verdana"/>
              <a:cs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2050" name="Picture 2" descr="C:\Users\Gubina.Irina\Desktop\карт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41" y="2790780"/>
            <a:ext cx="5316215" cy="33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83573"/>
      </p:ext>
    </p:extLst>
  </p:cSld>
  <p:clrMapOvr>
    <a:masterClrMapping/>
  </p:clrMapOvr>
  <p:transition advTm="193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523376" y="0"/>
            <a:ext cx="7772400" cy="9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2800" kern="0" dirty="0">
                <a:latin typeface="Garamond" panose="02020404030301010803" pitchFamily="18" charset="0"/>
              </a:rPr>
              <a:t>2. Сновидения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576" y="1124744"/>
            <a:ext cx="792088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endParaRPr lang="ru-RU" sz="1600" dirty="0">
              <a:effectLst/>
            </a:endParaRPr>
          </a:p>
          <a:p>
            <a:r>
              <a:rPr lang="ru-RU" sz="1600" dirty="0">
                <a:effectLst/>
              </a:rPr>
              <a:t>Интересное явление сна – сновидения. Что же это такое? </a:t>
            </a:r>
            <a:r>
              <a:rPr lang="ru-RU" sz="1600" dirty="0" err="1">
                <a:effectLst/>
              </a:rPr>
              <a:t>Сновиде́ние</a:t>
            </a:r>
            <a:r>
              <a:rPr lang="ru-RU" sz="1600" dirty="0">
                <a:effectLst/>
              </a:rPr>
              <a:t> — субъективное  </a:t>
            </a:r>
            <a:r>
              <a:rPr lang="ru-RU" sz="1600" u="sng" dirty="0">
                <a:effectLst/>
                <a:hlinkClick r:id="rId2"/>
              </a:rPr>
              <a:t>восприятие</a:t>
            </a:r>
            <a:r>
              <a:rPr lang="ru-RU" sz="1600" dirty="0">
                <a:effectLst/>
              </a:rPr>
              <a:t>  образов, возникающих в сознании  </a:t>
            </a:r>
            <a:r>
              <a:rPr lang="ru-RU" sz="1600" u="sng" dirty="0">
                <a:effectLst/>
                <a:hlinkClick r:id="rId3"/>
              </a:rPr>
              <a:t>спящего</a:t>
            </a:r>
            <a:r>
              <a:rPr lang="ru-RU" sz="1600" dirty="0">
                <a:effectLst/>
              </a:rPr>
              <a:t> человека. </a:t>
            </a:r>
            <a:endParaRPr lang="ru-RU" sz="1600" dirty="0">
              <a:ea typeface="Verdana"/>
              <a:cs typeface="Verdana"/>
            </a:endParaRPr>
          </a:p>
          <a:p>
            <a:endParaRPr lang="ru-RU" sz="1600" dirty="0">
              <a:effectLst/>
            </a:endParaRPr>
          </a:p>
          <a:p>
            <a:pPr marL="0" indent="0">
              <a:buNone/>
            </a:pPr>
            <a:endParaRPr lang="ru-RU" sz="1600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</a:p>
        </p:txBody>
      </p:sp>
      <p:pic>
        <p:nvPicPr>
          <p:cNvPr id="3074" name="Picture 2" descr="C:\Users\Gubina.Irina\Desktop\10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112568" cy="38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22688"/>
      </p:ext>
    </p:extLst>
  </p:cSld>
  <p:clrMapOvr>
    <a:masterClrMapping/>
  </p:clrMapOvr>
  <p:transition advTm="1931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523376" y="0"/>
            <a:ext cx="7772400" cy="9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2800" kern="0" dirty="0">
                <a:latin typeface="Garamond" panose="02020404030301010803" pitchFamily="18" charset="0"/>
              </a:rPr>
              <a:t>3. Дети и сон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576" y="980728"/>
            <a:ext cx="792088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endParaRPr lang="ru-RU" sz="1600" dirty="0">
              <a:effectLst/>
            </a:endParaRPr>
          </a:p>
          <a:p>
            <a:r>
              <a:rPr lang="ru-RU" sz="1600" dirty="0">
                <a:effectLst/>
              </a:rPr>
              <a:t>Сколько же должны спать дети?  В среднем дети должны спать:</a:t>
            </a:r>
            <a:endParaRPr lang="ru-RU" dirty="0"/>
          </a:p>
          <a:p>
            <a:endParaRPr lang="ru-RU" sz="1600" dirty="0">
              <a:effectLst/>
            </a:endParaRPr>
          </a:p>
          <a:p>
            <a:r>
              <a:rPr lang="ru-RU" sz="1600" dirty="0">
                <a:effectLst/>
              </a:rPr>
              <a:t>с 7 до 8 лет – до 12 часов в сутки;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ru-RU" sz="1600" dirty="0">
                <a:effectLst/>
              </a:rPr>
              <a:t>с 9 до 11 лет – 10 часов в сутки (возраст учеников 3 класса);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ru-RU" sz="1600" dirty="0">
                <a:effectLst/>
              </a:rPr>
              <a:t>с 12 до 15 лет – 9 часов в сутки. </a:t>
            </a:r>
            <a:endParaRPr lang="ru-RU" sz="1600" dirty="0">
              <a:ea typeface="Verdana"/>
              <a:cs typeface="Verdana"/>
            </a:endParaRPr>
          </a:p>
          <a:p>
            <a:endParaRPr lang="ru-RU" sz="16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4098" name="Picture 2" descr="C:\Users\Gubina.Irina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20045"/>
            <a:ext cx="41148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30538"/>
      </p:ext>
    </p:extLst>
  </p:cSld>
  <p:clrMapOvr>
    <a:masterClrMapping/>
  </p:clrMapOvr>
  <p:transition advTm="1931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980728"/>
            <a:ext cx="6984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altLang="ru-RU" sz="2000" b="0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ребят о продолжительности сна.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ello_html_20af5b1f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96752"/>
            <a:ext cx="46085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436096" y="2321585"/>
            <a:ext cx="1584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32%</a:t>
            </a:r>
          </a:p>
          <a:p>
            <a:r>
              <a:rPr lang="ru-RU" sz="4000" dirty="0"/>
              <a:t>68%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155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7976" y="764704"/>
            <a:ext cx="54726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 на вопрос о сновидениях показал: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ello_html_m1ef1ee0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179810"/>
            <a:ext cx="4536504" cy="404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24128" y="2210088"/>
            <a:ext cx="2925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36%</a:t>
            </a:r>
            <a:endParaRPr lang="ru-RU" sz="4000" dirty="0"/>
          </a:p>
          <a:p>
            <a:r>
              <a:rPr lang="ru-RU" sz="4000" dirty="0" smtClean="0"/>
              <a:t>32%</a:t>
            </a:r>
            <a:endParaRPr lang="ru-RU" sz="4000" dirty="0"/>
          </a:p>
          <a:p>
            <a:r>
              <a:rPr lang="ru-RU" sz="4000" dirty="0" smtClean="0"/>
              <a:t>24%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7018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704890"/>
            <a:ext cx="6984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z="2000" i="1" dirty="0" smtClean="0">
                <a:latin typeface="Calibri" pitchFamily="34" charset="0"/>
                <a:cs typeface="Times New Roman" pitchFamily="18" charset="0"/>
              </a:rPr>
              <a:t>Те же дети, кто видит тревожные и страшные сны, просыпаются по ночам – 56% и с трудом засыпают – 52%.</a:t>
            </a:r>
            <a:endParaRPr lang="ru-RU" altLang="ru-RU" sz="2000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hello_html_mbe95de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412776"/>
            <a:ext cx="4320480" cy="380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2278613"/>
            <a:ext cx="1133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56%</a:t>
            </a:r>
          </a:p>
          <a:p>
            <a:r>
              <a:rPr lang="ru-RU" sz="4000" dirty="0" smtClean="0"/>
              <a:t>52%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1088" y="6156012"/>
            <a:ext cx="62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73802693"/>
      </p:ext>
    </p:extLst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478</TotalTime>
  <Words>263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Склон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человека</dc:title>
  <dc:creator>Artem</dc:creator>
  <cp:lastModifiedBy>Людмила</cp:lastModifiedBy>
  <cp:revision>177</cp:revision>
  <dcterms:created xsi:type="dcterms:W3CDTF">2009-12-27T10:06:53Z</dcterms:created>
  <dcterms:modified xsi:type="dcterms:W3CDTF">2018-04-27T18:00:47Z</dcterms:modified>
</cp:coreProperties>
</file>