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70" r:id="rId4"/>
    <p:sldId id="271" r:id="rId5"/>
    <p:sldId id="264" r:id="rId6"/>
    <p:sldId id="272" r:id="rId7"/>
    <p:sldId id="265" r:id="rId8"/>
    <p:sldId id="267" r:id="rId9"/>
    <p:sldId id="27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79091" autoAdjust="0"/>
  </p:normalViewPr>
  <p:slideViewPr>
    <p:cSldViewPr snapToGrid="0">
      <p:cViewPr varScale="1">
        <p:scale>
          <a:sx n="58" d="100"/>
          <a:sy n="58" d="100"/>
        </p:scale>
        <p:origin x="-10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02682086614174"/>
          <c:y val="9.2859369287686441E-2"/>
          <c:w val="0.54419648129921261"/>
          <c:h val="0.816294671733841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 соц. Сетей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59-4EAD-B016-A01F520456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59-4EAD-B016-A01F5204560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91-40D2-AE3D-FF0521FC4124}"/>
              </c:ext>
            </c:extLst>
          </c:dPt>
          <c:cat>
            <c:strRef>
              <c:f>Лист1!$A$2:$A$4</c:f>
              <c:strCache>
                <c:ptCount val="3"/>
                <c:pt idx="0">
                  <c:v>3.А)</c:v>
                </c:pt>
                <c:pt idx="1">
                  <c:v>3.Б)</c:v>
                </c:pt>
                <c:pt idx="2">
                  <c:v>3.Г)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0.71499999999999997</c:v>
                </c:pt>
                <c:pt idx="1">
                  <c:v>0.17799999999999999</c:v>
                </c:pt>
                <c:pt idx="2" formatCode="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91-40D2-AE3D-FF0521FC4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8265255905512"/>
          <c:y val="0.93962278914722019"/>
          <c:w val="0.18822194881889764"/>
          <c:h val="4.6314711717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E5A5-B30D-4F7A-8F9F-E1C90A286388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7FB9E-07F4-4E8C-88F1-A84844913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8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FB9E-07F4-4E8C-88F1-A84844913C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9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FB9E-07F4-4E8C-88F1-A84844913C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1/18/2018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&#1057;&#1086;&#1094;&#1080;&#1072;&#1083;&#1100;&#1085;&#1072;&#1103;_&#1089;&#1077;&#1090;&#1100;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0CF18B-3364-4F08-AC82-49DB4F292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037" y="1812021"/>
            <a:ext cx="10255135" cy="3117330"/>
          </a:xfrm>
        </p:spPr>
        <p:txBody>
          <a:bodyPr/>
          <a:lstStyle/>
          <a:p>
            <a:pPr lvl="0" algn="r">
              <a:lnSpc>
                <a:spcPct val="90000"/>
              </a:lnSpc>
              <a:spcBef>
                <a:spcPts val="1200"/>
              </a:spcBef>
              <a:buClr>
                <a:srgbClr val="94B6D2">
                  <a:lumMod val="75000"/>
                </a:srgbClr>
              </a:buClr>
              <a:buSzPct val="85000"/>
            </a:pPr>
            <a:r>
              <a:rPr lang="ru-RU" sz="2000" b="0" dirty="0" smtClean="0">
                <a:latin typeface="+mn-lt"/>
              </a:rPr>
              <a:t>Конференция школьного научного общества «Корифей» МБОУ СОШ №34</a:t>
            </a:r>
            <a:r>
              <a:rPr lang="en-US" sz="2000" b="0" dirty="0" smtClean="0">
                <a:latin typeface="+mn-lt"/>
              </a:rPr>
              <a:t/>
            </a:r>
            <a:br>
              <a:rPr lang="en-US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b="0" dirty="0">
                <a:latin typeface="+mn-lt"/>
              </a:rPr>
              <a:t/>
            </a:r>
            <a:br>
              <a:rPr lang="ru-RU" sz="2000" b="0" dirty="0">
                <a:latin typeface="+mn-lt"/>
              </a:rPr>
            </a:br>
            <a:r>
              <a:rPr lang="ru-RU" sz="3600" b="0" dirty="0" smtClean="0">
                <a:latin typeface="+mn-lt"/>
              </a:rPr>
              <a:t>Вл</a:t>
            </a:r>
            <a:r>
              <a:rPr lang="ru-RU" sz="3600" dirty="0" smtClean="0">
                <a:latin typeface="+mn-lt"/>
              </a:rPr>
              <a:t>ияние социальных сетей на успеваемость подростков            </a:t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                                                </a:t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                                                 </a:t>
            </a:r>
            <a:r>
              <a:rPr lang="ru-RU" sz="2400" b="0" dirty="0" smtClean="0">
                <a:latin typeface="+mn-lt"/>
              </a:rPr>
              <a:t>Проект подготовили</a:t>
            </a:r>
            <a:br>
              <a:rPr lang="ru-RU" sz="2400" b="0" dirty="0" smtClean="0">
                <a:latin typeface="+mn-lt"/>
              </a:rPr>
            </a:br>
            <a:r>
              <a:rPr lang="ru-RU" sz="2400" b="0" dirty="0">
                <a:latin typeface="+mn-lt"/>
              </a:rPr>
              <a:t> </a:t>
            </a:r>
            <a:r>
              <a:rPr lang="ru-RU" sz="2400" b="0" dirty="0" smtClean="0">
                <a:latin typeface="+mn-lt"/>
              </a:rPr>
              <a:t>                                                     Беляева Мария и </a:t>
            </a:r>
            <a:r>
              <a:rPr lang="ru-RU" sz="2400" b="0" dirty="0" err="1" smtClean="0">
                <a:latin typeface="+mn-lt"/>
              </a:rPr>
              <a:t>Коракина</a:t>
            </a:r>
            <a:r>
              <a:rPr lang="ru-RU" sz="2400" b="0" dirty="0" smtClean="0">
                <a:latin typeface="+mn-lt"/>
              </a:rPr>
              <a:t> Алёна,</a:t>
            </a:r>
            <a:r>
              <a:rPr lang="ru-RU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                                          учащиеся 8«А» класса</a:t>
            </a:r>
            <a:b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МБОУ СОШ №34</a:t>
            </a:r>
            <a:b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                                                Руководитель</a:t>
            </a:r>
            <a:b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                              </a:t>
            </a:r>
            <a:r>
              <a:rPr lang="ru-RU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Ефремова Ирина Владимировна,  </a:t>
            </a:r>
            <a:b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                                                         учитель информатики</a:t>
            </a:r>
            <a:r>
              <a:rPr lang="ru-RU" sz="2400" b="0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8D62557-D639-47FF-A659-7D44A0904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261" y="5474001"/>
            <a:ext cx="7891272" cy="10698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sz="2000" dirty="0" smtClean="0"/>
              <a:t>                                     Г. Старая </a:t>
            </a:r>
            <a:r>
              <a:rPr lang="ru-RU" sz="2000" dirty="0" err="1" smtClean="0"/>
              <a:t>Купавна</a:t>
            </a:r>
            <a:r>
              <a:rPr lang="ru-RU" sz="2000" dirty="0" smtClean="0"/>
              <a:t> 2018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1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77055"/>
            <a:ext cx="10058400" cy="3193989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Список источников:</a:t>
            </a:r>
            <a:br>
              <a:rPr lang="ru-RU" sz="2400" b="0" dirty="0" smtClean="0"/>
            </a:b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https://ru.wikipedia.org/wiki/</a:t>
            </a:r>
            <a:r>
              <a:rPr lang="ru-RU" sz="2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Социальная_сеть</a:t>
            </a:r>
            <a: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0" dirty="0" smtClean="0"/>
              <a:t>SeoPult.ru</a:t>
            </a:r>
            <a:br>
              <a:rPr lang="en-US" sz="2400" b="0" dirty="0" smtClean="0"/>
            </a:br>
            <a:r>
              <a:rPr lang="en-US" sz="2400" b="0" dirty="0" smtClean="0"/>
              <a:t>https</a:t>
            </a:r>
            <a:r>
              <a:rPr lang="en-US" sz="2400" b="0" dirty="0"/>
              <a:t>://dic.academic.ru/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386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73777E-0825-4389-A5F2-FEAE0BE3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79" y="1292773"/>
            <a:ext cx="10906069" cy="316094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Цель проекта: </a:t>
            </a: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изучить влияние социальных сетей на успеваемость подростков.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ru-RU" sz="24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+mn-lt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1. Выяснить, что </a:t>
            </a:r>
            <a:r>
              <a:rPr lang="ru-RU" sz="2400" b="0" dirty="0">
                <a:latin typeface="+mn-lt"/>
                <a:cs typeface="Times New Roman" panose="02020603050405020304" pitchFamily="18" charset="0"/>
              </a:rPr>
              <a:t>такое </a:t>
            </a: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социальные сети. </a:t>
            </a:r>
            <a:r>
              <a:rPr lang="ru-RU" sz="24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+mn-lt"/>
                <a:cs typeface="Times New Roman" panose="02020603050405020304" pitchFamily="18" charset="0"/>
              </a:rPr>
            </a:br>
            <a:r>
              <a:rPr lang="ru-RU" sz="2400" b="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. Дать </a:t>
            </a:r>
            <a:r>
              <a:rPr lang="ru-RU" sz="2400" b="0" dirty="0">
                <a:latin typeface="+mn-lt"/>
                <a:cs typeface="Times New Roman" panose="02020603050405020304" pitchFamily="18" charset="0"/>
              </a:rPr>
              <a:t>определение </a:t>
            </a: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успеваемости.</a:t>
            </a:r>
            <a:r>
              <a:rPr lang="ru-RU" sz="24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+mn-lt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3. Провести анкетирование.</a:t>
            </a:r>
            <a:r>
              <a:rPr lang="ru-RU" sz="24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+mn-lt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4. Сделать выводы. </a:t>
            </a:r>
            <a:br>
              <a:rPr lang="ru-RU" sz="2400" b="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Методы: </a:t>
            </a:r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анкетирование, анализ.</a:t>
            </a:r>
            <a:endParaRPr lang="ru-RU" sz="2400" b="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558" y="2185796"/>
            <a:ext cx="10181921" cy="299117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           </a:t>
            </a:r>
            <a:r>
              <a:rPr lang="ru-RU" sz="2700" dirty="0" smtClean="0">
                <a:latin typeface="+mn-lt"/>
              </a:rPr>
              <a:t>Оглавление: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1. </a:t>
            </a:r>
            <a:r>
              <a:rPr lang="ru-RU" sz="2700" b="0" dirty="0" smtClean="0">
                <a:latin typeface="+mn-lt"/>
              </a:rPr>
              <a:t>Введение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2. </a:t>
            </a:r>
            <a:r>
              <a:rPr lang="ru-RU" sz="2700" b="0" dirty="0" smtClean="0">
                <a:latin typeface="+mn-lt"/>
              </a:rPr>
              <a:t>Что такое социальные сети?</a:t>
            </a:r>
            <a:br>
              <a:rPr lang="ru-RU" sz="2700" b="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3.</a:t>
            </a:r>
            <a:r>
              <a:rPr lang="ru-RU" sz="2700" b="0" dirty="0" smtClean="0">
                <a:latin typeface="+mn-lt"/>
              </a:rPr>
              <a:t> Что такое успеваемость?</a:t>
            </a:r>
            <a:br>
              <a:rPr lang="ru-RU" sz="2700" b="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4.  </a:t>
            </a:r>
            <a:r>
              <a:rPr lang="ru-RU" sz="2700" b="0" dirty="0" smtClean="0">
                <a:latin typeface="+mn-lt"/>
              </a:rPr>
              <a:t>Анкетирование.</a:t>
            </a:r>
            <a:br>
              <a:rPr lang="ru-RU" sz="2700" b="0" dirty="0" smtClean="0">
                <a:latin typeface="+mn-lt"/>
              </a:rPr>
            </a:br>
            <a:r>
              <a:rPr lang="ru-RU" sz="2700" dirty="0">
                <a:latin typeface="+mn-lt"/>
              </a:rPr>
              <a:t>5</a:t>
            </a:r>
            <a:r>
              <a:rPr lang="ru-RU" sz="2700" dirty="0" smtClean="0">
                <a:latin typeface="+mn-lt"/>
              </a:rPr>
              <a:t>. </a:t>
            </a:r>
            <a:r>
              <a:rPr lang="ru-RU" sz="2700" b="0" dirty="0" smtClean="0">
                <a:latin typeface="+mn-lt"/>
              </a:rPr>
              <a:t>Анализ полученных результатов</a:t>
            </a:r>
            <a:r>
              <a:rPr lang="ru-RU" sz="2700" b="0" dirty="0">
                <a:latin typeface="+mn-lt"/>
              </a:rPr>
              <a:t>.</a:t>
            </a:r>
            <a:r>
              <a:rPr lang="ru-RU" sz="2700" b="0" dirty="0" smtClean="0">
                <a:latin typeface="+mn-lt"/>
              </a:rPr>
              <a:t/>
            </a:r>
            <a:br>
              <a:rPr lang="ru-RU" sz="2700" b="0" dirty="0" smtClean="0">
                <a:latin typeface="+mn-lt"/>
              </a:rPr>
            </a:br>
            <a:r>
              <a:rPr lang="ru-RU" sz="2700" dirty="0">
                <a:latin typeface="+mn-lt"/>
              </a:rPr>
              <a:t>6</a:t>
            </a:r>
            <a:r>
              <a:rPr lang="ru-RU" sz="2700" dirty="0" smtClean="0">
                <a:latin typeface="+mn-lt"/>
              </a:rPr>
              <a:t>. </a:t>
            </a:r>
            <a:r>
              <a:rPr lang="ru-RU" sz="2700" b="0" dirty="0" smtClean="0">
                <a:latin typeface="+mn-lt"/>
              </a:rPr>
              <a:t>Вывод.</a:t>
            </a:r>
            <a:br>
              <a:rPr lang="ru-RU" sz="2700" b="0" dirty="0" smtClean="0">
                <a:latin typeface="+mn-lt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7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445528"/>
            <a:ext cx="10058400" cy="19641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         </a:t>
            </a:r>
            <a:r>
              <a:rPr lang="ru-RU" sz="2700" dirty="0" smtClean="0">
                <a:latin typeface="+mn-lt"/>
              </a:rPr>
              <a:t>1.Введение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	</a:t>
            </a:r>
            <a:br>
              <a:rPr lang="ru-RU" sz="2700" dirty="0" smtClean="0">
                <a:latin typeface="+mn-lt"/>
              </a:rPr>
            </a:br>
            <a:r>
              <a:rPr lang="ru-RU" sz="2700" dirty="0">
                <a:latin typeface="+mn-lt"/>
              </a:rPr>
              <a:t>	</a:t>
            </a:r>
            <a:r>
              <a:rPr lang="ru-RU" sz="2700" b="0" dirty="0" smtClean="0">
                <a:latin typeface="+mn-lt"/>
              </a:rPr>
              <a:t>Наш проект направлен на изучение социальных сетей как фактора, влияющего на успеваемость подростков. Мы постараемся выявить зависимость школьной успеваемости от социальных сетей и оценить существенность их влияния.  </a:t>
            </a:r>
            <a:br>
              <a:rPr lang="ru-RU" sz="2700" b="0" dirty="0" smtClean="0">
                <a:latin typeface="+mn-lt"/>
              </a:rPr>
            </a:br>
            <a:r>
              <a:rPr lang="ru-RU" sz="2700" b="0" dirty="0">
                <a:latin typeface="+mn-lt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29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2400" dirty="0" smtClean="0">
                <a:latin typeface="+mn-lt"/>
              </a:rPr>
              <a:t>2.Что такое социальные сети?</a:t>
            </a:r>
            <a:endParaRPr lang="ru-RU" sz="24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937555"/>
            <a:ext cx="5268652" cy="2601397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69848" y="1827119"/>
            <a:ext cx="10058400" cy="405079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Социальная сеть — платформа, онлайн-сервис и веб-сайт, предназначенные для построения, отражения и организации социальных взаимоотношений в Интернете.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663" y="2827281"/>
            <a:ext cx="3558585" cy="29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48300"/>
            <a:ext cx="10058400" cy="16093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         </a:t>
            </a:r>
            <a:r>
              <a:rPr lang="ru-RU" sz="2400" dirty="0" smtClean="0">
                <a:latin typeface="+mn-lt"/>
              </a:rPr>
              <a:t>             </a:t>
            </a:r>
            <a:r>
              <a:rPr lang="en-US" sz="2400" dirty="0" smtClean="0">
                <a:latin typeface="+mn-lt"/>
              </a:rPr>
              <a:t>3</a:t>
            </a:r>
            <a:r>
              <a:rPr lang="ru-RU" sz="2400" dirty="0" smtClean="0">
                <a:latin typeface="+mn-lt"/>
              </a:rPr>
              <a:t>. Что такое успеваемость?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97572"/>
            <a:ext cx="10058400" cy="45746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Успеваемость - степень </a:t>
            </a:r>
            <a:r>
              <a:rPr lang="ru-RU" sz="2400" dirty="0"/>
              <a:t>усвоения знаний, умений и навыков, установленных учебной программой, с точки зрения их полноты, глубины и прочности; находит свое выражение в оценочных баллах.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61" y="2812979"/>
            <a:ext cx="2948808" cy="36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4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034" y="705350"/>
            <a:ext cx="10033581" cy="111193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                   </a:t>
            </a:r>
            <a:r>
              <a:rPr lang="ru-RU" sz="2700" dirty="0" smtClean="0">
                <a:latin typeface="+mn-lt"/>
              </a:rPr>
              <a:t>4. </a:t>
            </a:r>
            <a:r>
              <a:rPr lang="ru-RU" sz="2700" dirty="0" smtClean="0">
                <a:latin typeface="+mn-lt"/>
              </a:rPr>
              <a:t>Анкетирование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0" u="sng" dirty="0" smtClean="0">
                <a:latin typeface="+mn-lt"/>
                <a:cs typeface="Times New Roman" panose="02020603050405020304" pitchFamily="18" charset="0"/>
              </a:rPr>
              <a:t>Цель анкетирования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: выяснить, как социальные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сети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влияют на успеваемость.</a:t>
            </a:r>
            <a:br>
              <a:rPr lang="ru-RU" sz="2700" b="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Анкетирование  проходило в течение недели и анонимно.</a:t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u="sng" dirty="0">
                <a:latin typeface="+mn-lt"/>
                <a:cs typeface="Times New Roman" panose="02020603050405020304" pitchFamily="18" charset="0"/>
              </a:rPr>
              <a:t>Вопросы и варианты ответов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:</a:t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>
                <a:latin typeface="+mn-lt"/>
                <a:cs typeface="Times New Roman" panose="02020603050405020304" pitchFamily="18" charset="0"/>
              </a:rPr>
              <a:t> 1.В каких социальных сетях вы зарегистрированы?</a:t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>
                <a:latin typeface="+mn-lt"/>
                <a:cs typeface="Times New Roman" panose="02020603050405020304" pitchFamily="18" charset="0"/>
              </a:rPr>
              <a:t>  А) </a:t>
            </a:r>
            <a:r>
              <a:rPr lang="ru-RU" sz="2700" b="0" dirty="0" err="1" smtClean="0">
                <a:latin typeface="+mn-lt"/>
                <a:cs typeface="Times New Roman" panose="02020603050405020304" pitchFamily="18" charset="0"/>
              </a:rPr>
              <a:t>Вк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Б)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ОК;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В) </a:t>
            </a:r>
            <a:r>
              <a:rPr lang="ru-RU" sz="2700" b="0" dirty="0" err="1" smtClean="0">
                <a:latin typeface="+mn-lt"/>
                <a:cs typeface="Times New Roman" panose="02020603050405020304" pitchFamily="18" charset="0"/>
              </a:rPr>
              <a:t>instagram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Г) несколько или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другие.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>
                <a:latin typeface="+mn-lt"/>
                <a:cs typeface="Times New Roman" panose="02020603050405020304" pitchFamily="18" charset="0"/>
              </a:rPr>
              <a:t>  2.Сколько времени в день вы уделяете социальным сетям?</a:t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>
                <a:latin typeface="+mn-lt"/>
                <a:cs typeface="Times New Roman" panose="02020603050405020304" pitchFamily="18" charset="0"/>
              </a:rPr>
              <a:t>  А) менее 30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минут;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Б) менее 1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часа;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В) более 1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часа;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Г) более 2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часов.                      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>
                <a:latin typeface="+mn-lt"/>
                <a:cs typeface="Times New Roman" panose="02020603050405020304" pitchFamily="18" charset="0"/>
              </a:rPr>
              <a:t>  3. Влияют ли социальные сети на вашу учебу?</a:t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>
                <a:latin typeface="+mn-lt"/>
                <a:cs typeface="Times New Roman" panose="02020603050405020304" pitchFamily="18" charset="0"/>
              </a:rPr>
              <a:t>  А)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нет;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Б) да,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положительно; 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>В) да, отрицательно, но мне все </a:t>
            </a:r>
            <a:r>
              <a:rPr lang="ru-RU" sz="2700" b="0" dirty="0" smtClean="0">
                <a:latin typeface="+mn-lt"/>
                <a:cs typeface="Times New Roman" panose="02020603050405020304" pitchFamily="18" charset="0"/>
              </a:rPr>
              <a:t>равно;</a:t>
            </a:r>
            <a:r>
              <a:rPr lang="ru-RU" sz="27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700" b="0" dirty="0">
                <a:latin typeface="+mn-lt"/>
                <a:cs typeface="Times New Roman" panose="02020603050405020304" pitchFamily="18" charset="0"/>
              </a:rPr>
              <a:t>  Г) да, отрицательно, но я хочу исправить ситуацию.</a:t>
            </a:r>
            <a:br>
              <a:rPr lang="ru-RU" sz="2700" b="0" dirty="0">
                <a:latin typeface="+mn-lt"/>
                <a:cs typeface="Times New Roman" panose="02020603050405020304" pitchFamily="18" charset="0"/>
              </a:rPr>
            </a:br>
            <a:r>
              <a:rPr lang="ru-RU" sz="22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0" dirty="0">
                <a:latin typeface="+mn-lt"/>
                <a:cs typeface="Times New Roman" panose="02020603050405020304" pitchFamily="18" charset="0"/>
              </a:rPr>
            </a:b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4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latin typeface="+mn-lt"/>
                <a:cs typeface="Times New Roman" panose="02020603050405020304" pitchFamily="18" charset="0"/>
              </a:rPr>
              <a:t>                              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5. Анализ анкетирования</a:t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0" dirty="0">
                <a:latin typeface="+mn-lt"/>
                <a:cs typeface="Times New Roman" panose="02020603050405020304" pitchFamily="18" charset="0"/>
              </a:rPr>
            </a:br>
            <a:endParaRPr lang="ru-RU" sz="2400" b="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1157783"/>
              </p:ext>
            </p:extLst>
          </p:nvPr>
        </p:nvGraphicFramePr>
        <p:xfrm>
          <a:off x="4256690" y="704193"/>
          <a:ext cx="8088571" cy="552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352" y="1004240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                   </a:t>
            </a:r>
            <a:r>
              <a:rPr lang="en-US" dirty="0">
                <a:latin typeface="Trebuchet MS" panose="020B0603020202020204" pitchFamily="34" charset="0"/>
              </a:rPr>
              <a:t>28 </a:t>
            </a:r>
            <a:r>
              <a:rPr lang="ru-RU" dirty="0">
                <a:latin typeface="Trebuchet MS" panose="020B0603020202020204" pitchFamily="34" charset="0"/>
              </a:rPr>
              <a:t>участников-100%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1</a:t>
            </a:r>
            <a:r>
              <a:rPr lang="ru-RU" dirty="0">
                <a:latin typeface="Trebuchet MS" panose="020B0603020202020204" pitchFamily="34" charset="0"/>
              </a:rPr>
              <a:t>. В каких социальных сетях вы зарегистрированы?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 А</a:t>
            </a:r>
            <a:r>
              <a:rPr lang="ru-RU" dirty="0">
                <a:latin typeface="Trebuchet MS" panose="020B0603020202020204" pitchFamily="34" charset="0"/>
              </a:rPr>
              <a:t>) </a:t>
            </a:r>
            <a:r>
              <a:rPr lang="ru-RU" dirty="0" smtClean="0">
                <a:latin typeface="Trebuchet MS" panose="020B0603020202020204" pitchFamily="34" charset="0"/>
              </a:rPr>
              <a:t>ВК-7 человек </a:t>
            </a:r>
            <a:r>
              <a:rPr lang="ru-RU" dirty="0" smtClean="0">
                <a:latin typeface="Trebuchet MS" panose="020B0603020202020204" pitchFamily="34" charset="0"/>
              </a:rPr>
              <a:t>25</a:t>
            </a:r>
            <a:r>
              <a:rPr lang="ru-RU" dirty="0">
                <a:latin typeface="Trebuchet MS" panose="020B0603020202020204" pitchFamily="34" charset="0"/>
              </a:rPr>
              <a:t>%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Б) </a:t>
            </a:r>
            <a:r>
              <a:rPr lang="ru-RU" dirty="0" smtClean="0">
                <a:latin typeface="Trebuchet MS" panose="020B0603020202020204" pitchFamily="34" charset="0"/>
              </a:rPr>
              <a:t>ОК-0 человек </a:t>
            </a:r>
            <a:r>
              <a:rPr lang="ru-RU" dirty="0" smtClean="0">
                <a:latin typeface="Trebuchet MS" panose="020B0603020202020204" pitchFamily="34" charset="0"/>
              </a:rPr>
              <a:t>0</a:t>
            </a:r>
            <a:r>
              <a:rPr lang="ru-RU" dirty="0">
                <a:latin typeface="Trebuchet MS" panose="020B0603020202020204" pitchFamily="34" charset="0"/>
              </a:rPr>
              <a:t>%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В</a:t>
            </a:r>
            <a:r>
              <a:rPr lang="ru-RU" dirty="0" smtClean="0">
                <a:latin typeface="Trebuchet MS" panose="020B0603020202020204" pitchFamily="34" charset="0"/>
              </a:rPr>
              <a:t>) </a:t>
            </a:r>
            <a:r>
              <a:rPr lang="en-US" dirty="0" err="1" smtClean="0">
                <a:latin typeface="Trebuchet MS" panose="020B0603020202020204" pitchFamily="34" charset="0"/>
              </a:rPr>
              <a:t>instagram</a:t>
            </a:r>
            <a:r>
              <a:rPr lang="ru-RU" dirty="0" smtClean="0">
                <a:latin typeface="Trebuchet MS" panose="020B0603020202020204" pitchFamily="34" charset="0"/>
              </a:rPr>
              <a:t>- </a:t>
            </a:r>
            <a:r>
              <a:rPr lang="ru-RU" dirty="0">
                <a:latin typeface="Trebuchet MS" panose="020B0603020202020204" pitchFamily="34" charset="0"/>
              </a:rPr>
              <a:t>4 человека </a:t>
            </a:r>
            <a:r>
              <a:rPr lang="ru-RU" dirty="0" smtClean="0">
                <a:latin typeface="Trebuchet MS" panose="020B0603020202020204" pitchFamily="34" charset="0"/>
              </a:rPr>
              <a:t>14,3</a:t>
            </a:r>
            <a:r>
              <a:rPr lang="ru-RU" dirty="0">
                <a:latin typeface="Trebuchet MS" panose="020B0603020202020204" pitchFamily="34" charset="0"/>
              </a:rPr>
              <a:t>%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Г) Несколько или другое-17 человек 60,7%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2.</a:t>
            </a:r>
            <a:r>
              <a:rPr lang="ru-RU" dirty="0" smtClean="0">
                <a:latin typeface="Trebuchet MS" panose="020B0603020202020204" pitchFamily="34" charset="0"/>
              </a:rPr>
              <a:t> Сколько </a:t>
            </a:r>
            <a:r>
              <a:rPr lang="ru-RU" dirty="0">
                <a:latin typeface="Trebuchet MS" panose="020B0603020202020204" pitchFamily="34" charset="0"/>
              </a:rPr>
              <a:t>времени в день вы уделяете социальным сетям?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А) менее 30 минут-0 человек 0%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Б) менее 1 часа-7человек 25%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В) более 1 часа-6 человек 21,4%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Г) более 2 часов-15 человек 53,6%</a:t>
            </a:r>
          </a:p>
          <a:p>
            <a:r>
              <a:rPr lang="en-US" dirty="0">
                <a:latin typeface="Trebuchet MS" panose="020B0603020202020204" pitchFamily="34" charset="0"/>
              </a:rPr>
              <a:t>3.   </a:t>
            </a:r>
            <a:r>
              <a:rPr lang="ru-RU" dirty="0">
                <a:latin typeface="Trebuchet MS" panose="020B0603020202020204" pitchFamily="34" charset="0"/>
              </a:rPr>
              <a:t>Влияют ли социальные сети на вашу учебу?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А) нет-20чловек 71,5%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Б) да, положительно-5 человек 17,8%</a:t>
            </a:r>
          </a:p>
          <a:p>
            <a:r>
              <a:rPr lang="ru-RU" dirty="0">
                <a:latin typeface="Trebuchet MS" panose="020B0603020202020204" pitchFamily="34" charset="0"/>
              </a:rPr>
              <a:t> В) да, отрицательно, но мне все равно-0человек 0%</a:t>
            </a:r>
          </a:p>
          <a:p>
            <a:r>
              <a:rPr lang="ru-RU" dirty="0">
                <a:latin typeface="Trebuchet MS" panose="020B0603020202020204" pitchFamily="34" charset="0"/>
              </a:rPr>
              <a:t> Г) да, отрицательно, но я хочу исправить ситуацию-3человека 10,7%</a:t>
            </a:r>
          </a:p>
        </p:txBody>
      </p:sp>
    </p:spTree>
    <p:extLst>
      <p:ext uri="{BB962C8B-B14F-4D97-AF65-F5344CB8AC3E}">
        <p14:creationId xmlns:p14="http://schemas.microsoft.com/office/powerpoint/2010/main" val="9352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sz="2400" dirty="0" smtClean="0">
                <a:latin typeface="+mn-lt"/>
              </a:rPr>
              <a:t>6. Вывод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Социальные сети оказывают неоднозначное влияние на успеваемость подростков. Для большинства социальные сети не оказывают влияния на успеваемость, но для 17,8% </a:t>
            </a:r>
            <a:r>
              <a:rPr lang="ru-RU" sz="2400" dirty="0" smtClean="0"/>
              <a:t>социальные </a:t>
            </a:r>
            <a:r>
              <a:rPr lang="ru-RU" sz="2400" dirty="0" smtClean="0"/>
              <a:t>сети оказывают положительное влияние на учебу. Для 10,7% </a:t>
            </a:r>
            <a:r>
              <a:rPr lang="ru-RU" sz="2400" dirty="0" smtClean="0"/>
              <a:t>социальные </a:t>
            </a:r>
            <a:r>
              <a:rPr lang="ru-RU" sz="2400" dirty="0" smtClean="0"/>
              <a:t>сети оказывают отрицательное влияние на успеваемость, но они в этом признались и хотят решить эту проблему</a:t>
            </a:r>
            <a:r>
              <a:rPr lang="ru-RU" sz="2400" smtClean="0"/>
              <a:t>.</a:t>
            </a:r>
            <a:r>
              <a:rPr lang="ru-RU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717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310</Words>
  <Application>Microsoft Office PowerPoint</Application>
  <PresentationFormat>Произвольный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Дерево</vt:lpstr>
      <vt:lpstr>Конференция школьного научного общества «Корифей» МБОУ СОШ №34   Влияние социальных сетей на успеваемость подростков                                                                                                                 Проект подготовили                                                       Беляева Мария и Коракина Алёна,                                                         учащиеся 8«А» класса  МБОУ СОШ №34                                                                Руководитель                                                          Ефремова Ирина Владимировна,                                                                           учитель информатики </vt:lpstr>
      <vt:lpstr>Цель проекта: изучить влияние социальных сетей на успеваемость подростков. Задачи: 1. Выяснить, что такое социальные сети.  2. Дать определение успеваемости. 3. Провести анкетирование. 4. Сделать выводы.  Методы: анкетирование, анализ.</vt:lpstr>
      <vt:lpstr>                                     Оглавление:  1. Введение 2. Что такое социальные сети? 3. Что такое успеваемость? 4.  Анкетирование. 5. Анализ полученных результатов. 6. Вывод.        </vt:lpstr>
      <vt:lpstr>                                  1.Введение    Наш проект направлен на изучение социальных сетей как фактора, влияющего на успеваемость подростков. Мы постараемся выявить зависимость школьной успеваемости от социальных сетей и оценить существенность их влияния.    </vt:lpstr>
      <vt:lpstr>          2.Что такое социальные сети?</vt:lpstr>
      <vt:lpstr>                      3. Что такое успеваемость? </vt:lpstr>
      <vt:lpstr>                                4. Анкетирование  Цель анкетирования: выяснить, как социальные сети влияют на успеваемость.  Анкетирование  проходило в течение недели и анонимно. Вопросы и варианты ответов:  1.В каких социальных сетях вы зарегистрированы?   А) Вк; Б) ОК; В) instagram; Г) несколько или другие.   2.Сколько времени в день вы уделяете социальным сетям?   А) менее 30 минут; Б) менее 1 часа; В) более 1 часа; Г) более 2 часов.                          3. Влияют ли социальные сети на вашу учебу?   А) нет; Б) да, положительно; В) да, отрицательно, но мне все равно;   Г) да, отрицательно, но я хочу исправить ситуацию.  </vt:lpstr>
      <vt:lpstr>                               5. Анализ анкетирования  </vt:lpstr>
      <vt:lpstr>                           6. Вывод</vt:lpstr>
      <vt:lpstr>Список источников: https://ru.wikipedia.org/wiki/Социальная_сеть SeoPult.ru https://dic.academic.ru/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СМИ на формирование нравственности.</dc:title>
  <dc:creator>Мария Беляева</dc:creator>
  <cp:lastModifiedBy>Вейлар</cp:lastModifiedBy>
  <cp:revision>73</cp:revision>
  <dcterms:created xsi:type="dcterms:W3CDTF">2017-11-18T12:08:44Z</dcterms:created>
  <dcterms:modified xsi:type="dcterms:W3CDTF">2018-01-18T07:20:45Z</dcterms:modified>
</cp:coreProperties>
</file>