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9" r:id="rId11"/>
    <p:sldId id="270" r:id="rId12"/>
    <p:sldId id="267" r:id="rId13"/>
    <p:sldId id="268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51DD0B-5588-4F54-8688-096BC87E46C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F2292E-CDC5-45D7-8680-3EDEBE3D2759}">
      <dgm:prSet custT="1"/>
      <dgm:spPr/>
      <dgm:t>
        <a:bodyPr/>
        <a:lstStyle/>
        <a:p>
          <a:pPr rtl="0"/>
          <a:r>
            <a:rPr lang="ru-RU" sz="2400" b="1" dirty="0" smtClean="0"/>
            <a:t>Цель проекта</a:t>
          </a:r>
          <a:r>
            <a:rPr lang="ru-RU" sz="2400" dirty="0" smtClean="0"/>
            <a:t> – раскрыть тайну имени Максим.</a:t>
          </a:r>
          <a:r>
            <a:rPr lang="ru-RU" sz="2500" dirty="0" smtClean="0"/>
            <a:t/>
          </a:r>
          <a:br>
            <a:rPr lang="ru-RU" sz="2500" dirty="0" smtClean="0"/>
          </a:br>
          <a:endParaRPr lang="ru-RU" sz="2500" dirty="0"/>
        </a:p>
      </dgm:t>
    </dgm:pt>
    <dgm:pt modelId="{E87FF787-00CD-4E0F-939F-32202DBC30F7}" type="parTrans" cxnId="{9A218BFE-0112-47BF-A704-1174295462D2}">
      <dgm:prSet/>
      <dgm:spPr/>
      <dgm:t>
        <a:bodyPr/>
        <a:lstStyle/>
        <a:p>
          <a:endParaRPr lang="ru-RU"/>
        </a:p>
      </dgm:t>
    </dgm:pt>
    <dgm:pt modelId="{569D75B0-7ADE-48BC-9AE8-B367DDDCB065}" type="sibTrans" cxnId="{9A218BFE-0112-47BF-A704-1174295462D2}">
      <dgm:prSet/>
      <dgm:spPr/>
      <dgm:t>
        <a:bodyPr/>
        <a:lstStyle/>
        <a:p>
          <a:endParaRPr lang="ru-RU"/>
        </a:p>
      </dgm:t>
    </dgm:pt>
    <dgm:pt modelId="{DDBF94BE-8330-4F4A-881A-F94BE6B7417F}" type="pres">
      <dgm:prSet presAssocID="{F151DD0B-5588-4F54-8688-096BC87E46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109AFF-7351-4BCA-89EF-39D24C57F31A}" type="pres">
      <dgm:prSet presAssocID="{8EF2292E-CDC5-45D7-8680-3EDEBE3D2759}" presName="parentText" presStyleLbl="node1" presStyleIdx="0" presStyleCnt="1" custScaleY="1322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218BFE-0112-47BF-A704-1174295462D2}" srcId="{F151DD0B-5588-4F54-8688-096BC87E46C6}" destId="{8EF2292E-CDC5-45D7-8680-3EDEBE3D2759}" srcOrd="0" destOrd="0" parTransId="{E87FF787-00CD-4E0F-939F-32202DBC30F7}" sibTransId="{569D75B0-7ADE-48BC-9AE8-B367DDDCB065}"/>
    <dgm:cxn modelId="{A6DC6816-B5D3-4A72-A434-76CFA6DF5C74}" type="presOf" srcId="{F151DD0B-5588-4F54-8688-096BC87E46C6}" destId="{DDBF94BE-8330-4F4A-881A-F94BE6B7417F}" srcOrd="0" destOrd="0" presId="urn:microsoft.com/office/officeart/2005/8/layout/vList2"/>
    <dgm:cxn modelId="{A6A32A54-58A8-4AAD-80BE-5895A8ED0820}" type="presOf" srcId="{8EF2292E-CDC5-45D7-8680-3EDEBE3D2759}" destId="{81109AFF-7351-4BCA-89EF-39D24C57F31A}" srcOrd="0" destOrd="0" presId="urn:microsoft.com/office/officeart/2005/8/layout/vList2"/>
    <dgm:cxn modelId="{2357D0C2-7E7E-4A72-A11A-220404CCC802}" type="presParOf" srcId="{DDBF94BE-8330-4F4A-881A-F94BE6B7417F}" destId="{81109AFF-7351-4BCA-89EF-39D24C57F31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447464-08D5-412A-9F00-54D47EC1B29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136F53-2EF6-473F-868E-86B46D71E7FE}">
      <dgm:prSet/>
      <dgm:spPr/>
      <dgm:t>
        <a:bodyPr/>
        <a:lstStyle/>
        <a:p>
          <a:pPr algn="ctr" rtl="0"/>
          <a:r>
            <a:rPr lang="ru-RU" b="1" dirty="0" smtClean="0"/>
            <a:t>МАКСИМ</a:t>
          </a:r>
          <a:r>
            <a:rPr lang="ru-RU" dirty="0" smtClean="0"/>
            <a:t> </a:t>
          </a:r>
        </a:p>
        <a:p>
          <a:pPr algn="l" rtl="0"/>
          <a:r>
            <a:rPr lang="ru-RU" dirty="0" smtClean="0"/>
            <a:t>Происходит от латинского слова "</a:t>
          </a:r>
          <a:r>
            <a:rPr lang="ru-RU" dirty="0" err="1" smtClean="0"/>
            <a:t>максимус</a:t>
          </a:r>
          <a:r>
            <a:rPr lang="ru-RU" dirty="0" smtClean="0"/>
            <a:t>" - величайший,  большой, </a:t>
          </a:r>
          <a:r>
            <a:rPr lang="ru-RU" dirty="0" smtClean="0"/>
            <a:t>великий</a:t>
          </a:r>
          <a:r>
            <a:rPr lang="ru-RU" dirty="0" smtClean="0"/>
            <a:t>.</a:t>
          </a:r>
          <a:endParaRPr lang="ru-RU" dirty="0"/>
        </a:p>
      </dgm:t>
    </dgm:pt>
    <dgm:pt modelId="{E5C4C22E-1F88-4C6D-A1F9-BDC7ECE33882}" type="parTrans" cxnId="{75552689-0F9C-4901-B572-373226D008FD}">
      <dgm:prSet/>
      <dgm:spPr/>
      <dgm:t>
        <a:bodyPr/>
        <a:lstStyle/>
        <a:p>
          <a:endParaRPr lang="ru-RU"/>
        </a:p>
      </dgm:t>
    </dgm:pt>
    <dgm:pt modelId="{54A74564-0559-49FC-ABB3-DE77970E7EA3}" type="sibTrans" cxnId="{75552689-0F9C-4901-B572-373226D008FD}">
      <dgm:prSet/>
      <dgm:spPr/>
      <dgm:t>
        <a:bodyPr/>
        <a:lstStyle/>
        <a:p>
          <a:endParaRPr lang="ru-RU"/>
        </a:p>
      </dgm:t>
    </dgm:pt>
    <dgm:pt modelId="{0AC8DB01-0686-47C8-848B-C64CC0825951}" type="pres">
      <dgm:prSet presAssocID="{BA447464-08D5-412A-9F00-54D47EC1B2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846499-77D0-485B-B1E9-792700AAE5C5}" type="pres">
      <dgm:prSet presAssocID="{BA136F53-2EF6-473F-868E-86B46D71E7F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7375F6-1883-440A-94D0-EFF216F0E5DE}" type="presOf" srcId="{BA447464-08D5-412A-9F00-54D47EC1B29E}" destId="{0AC8DB01-0686-47C8-848B-C64CC0825951}" srcOrd="0" destOrd="0" presId="urn:microsoft.com/office/officeart/2005/8/layout/vList2"/>
    <dgm:cxn modelId="{75552689-0F9C-4901-B572-373226D008FD}" srcId="{BA447464-08D5-412A-9F00-54D47EC1B29E}" destId="{BA136F53-2EF6-473F-868E-86B46D71E7FE}" srcOrd="0" destOrd="0" parTransId="{E5C4C22E-1F88-4C6D-A1F9-BDC7ECE33882}" sibTransId="{54A74564-0559-49FC-ABB3-DE77970E7EA3}"/>
    <dgm:cxn modelId="{B6E1E84B-5229-4E10-AD8F-69ED78BF83B8}" type="presOf" srcId="{BA136F53-2EF6-473F-868E-86B46D71E7FE}" destId="{67846499-77D0-485B-B1E9-792700AAE5C5}" srcOrd="0" destOrd="0" presId="urn:microsoft.com/office/officeart/2005/8/layout/vList2"/>
    <dgm:cxn modelId="{54F2D5F0-3AD9-4767-88DF-BFC95C6FF882}" type="presParOf" srcId="{0AC8DB01-0686-47C8-848B-C64CC0825951}" destId="{67846499-77D0-485B-B1E9-792700AAE5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436B6E-A9D0-4CF4-B4C2-A726DD623E8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148879-9DE6-4BF6-BE04-2B8708016D67}">
      <dgm:prSet/>
      <dgm:spPr/>
      <dgm:t>
        <a:bodyPr/>
        <a:lstStyle/>
        <a:p>
          <a:pPr rtl="0"/>
          <a:r>
            <a:rPr lang="ru-RU" b="1" dirty="0" smtClean="0"/>
            <a:t>Характеристика имени Максима: </a:t>
          </a:r>
          <a:endParaRPr lang="ru-RU" dirty="0"/>
        </a:p>
      </dgm:t>
    </dgm:pt>
    <dgm:pt modelId="{F0D794C1-D144-4EDE-98A0-C97F70B1AE5F}" type="parTrans" cxnId="{3BE1643B-7FEE-47A5-B2A4-3B2D8EEF9264}">
      <dgm:prSet/>
      <dgm:spPr/>
      <dgm:t>
        <a:bodyPr/>
        <a:lstStyle/>
        <a:p>
          <a:endParaRPr lang="ru-RU"/>
        </a:p>
      </dgm:t>
    </dgm:pt>
    <dgm:pt modelId="{E708E78C-856F-4E49-841F-315BC055560E}" type="sibTrans" cxnId="{3BE1643B-7FEE-47A5-B2A4-3B2D8EEF9264}">
      <dgm:prSet/>
      <dgm:spPr/>
      <dgm:t>
        <a:bodyPr/>
        <a:lstStyle/>
        <a:p>
          <a:endParaRPr lang="ru-RU"/>
        </a:p>
      </dgm:t>
    </dgm:pt>
    <dgm:pt modelId="{D2B72988-BBD2-4EFF-A966-F7E2766A90D4}">
      <dgm:prSet/>
      <dgm:spPr/>
      <dgm:t>
        <a:bodyPr/>
        <a:lstStyle/>
        <a:p>
          <a:pPr rtl="0"/>
          <a:r>
            <a:rPr lang="ru-RU" dirty="0" smtClean="0"/>
            <a:t>- умеет убеждать, интуитивно понимает людей</a:t>
          </a:r>
          <a:endParaRPr lang="ru-RU" dirty="0"/>
        </a:p>
      </dgm:t>
    </dgm:pt>
    <dgm:pt modelId="{FBDF4DFF-058B-4E1A-B98B-647561E865BA}" type="parTrans" cxnId="{6ABF9ADE-CACD-4335-9265-9C7E60640772}">
      <dgm:prSet/>
      <dgm:spPr/>
      <dgm:t>
        <a:bodyPr/>
        <a:lstStyle/>
        <a:p>
          <a:endParaRPr lang="ru-RU"/>
        </a:p>
      </dgm:t>
    </dgm:pt>
    <dgm:pt modelId="{4799795F-0E56-49E3-B9E5-35D4B2026AB5}" type="sibTrans" cxnId="{6ABF9ADE-CACD-4335-9265-9C7E60640772}">
      <dgm:prSet/>
      <dgm:spPr/>
      <dgm:t>
        <a:bodyPr/>
        <a:lstStyle/>
        <a:p>
          <a:endParaRPr lang="ru-RU"/>
        </a:p>
      </dgm:t>
    </dgm:pt>
    <dgm:pt modelId="{91019CB1-93DC-45FD-A001-41A0EE782833}">
      <dgm:prSet/>
      <dgm:spPr/>
      <dgm:t>
        <a:bodyPr/>
        <a:lstStyle/>
        <a:p>
          <a:pPr rtl="0"/>
          <a:r>
            <a:rPr lang="ru-RU" dirty="0" smtClean="0"/>
            <a:t>- он открыт, доброжелателен и трудолюбив</a:t>
          </a:r>
          <a:endParaRPr lang="ru-RU" dirty="0"/>
        </a:p>
      </dgm:t>
    </dgm:pt>
    <dgm:pt modelId="{212C9C15-9C93-4F0B-9C96-2C4EF282A5E5}" type="parTrans" cxnId="{B879A61C-6F1E-4D81-BB2E-4F1171038144}">
      <dgm:prSet/>
      <dgm:spPr/>
      <dgm:t>
        <a:bodyPr/>
        <a:lstStyle/>
        <a:p>
          <a:endParaRPr lang="ru-RU"/>
        </a:p>
      </dgm:t>
    </dgm:pt>
    <dgm:pt modelId="{2DBD1134-995D-4015-A038-FBC74117C6B4}" type="sibTrans" cxnId="{B879A61C-6F1E-4D81-BB2E-4F1171038144}">
      <dgm:prSet/>
      <dgm:spPr/>
      <dgm:t>
        <a:bodyPr/>
        <a:lstStyle/>
        <a:p>
          <a:endParaRPr lang="ru-RU"/>
        </a:p>
      </dgm:t>
    </dgm:pt>
    <dgm:pt modelId="{005A4A6E-E633-4CA7-B29C-FE639C7696D4}">
      <dgm:prSet/>
      <dgm:spPr/>
      <dgm:t>
        <a:bodyPr/>
        <a:lstStyle/>
        <a:p>
          <a:pPr rtl="0"/>
          <a:r>
            <a:rPr lang="ru-RU" dirty="0" smtClean="0"/>
            <a:t>- имеет живое воображение, удивительную память и чувство юмора</a:t>
          </a:r>
          <a:endParaRPr lang="ru-RU" dirty="0"/>
        </a:p>
      </dgm:t>
    </dgm:pt>
    <dgm:pt modelId="{FF657C48-5346-4EE7-94D9-840F638A0EBC}" type="parTrans" cxnId="{9529F979-051F-426A-AD09-9C6CE766AF00}">
      <dgm:prSet/>
      <dgm:spPr/>
      <dgm:t>
        <a:bodyPr/>
        <a:lstStyle/>
        <a:p>
          <a:endParaRPr lang="ru-RU"/>
        </a:p>
      </dgm:t>
    </dgm:pt>
    <dgm:pt modelId="{D44705B6-1FE5-4745-B98B-A29E80484737}" type="sibTrans" cxnId="{9529F979-051F-426A-AD09-9C6CE766AF00}">
      <dgm:prSet/>
      <dgm:spPr/>
      <dgm:t>
        <a:bodyPr/>
        <a:lstStyle/>
        <a:p>
          <a:endParaRPr lang="ru-RU"/>
        </a:p>
      </dgm:t>
    </dgm:pt>
    <dgm:pt modelId="{933C618A-7634-4BCA-ABE2-B77FB569FAF8}">
      <dgm:prSet/>
      <dgm:spPr/>
      <dgm:t>
        <a:bodyPr/>
        <a:lstStyle/>
        <a:p>
          <a:pPr rtl="0"/>
          <a:r>
            <a:rPr lang="ru-RU" dirty="0" smtClean="0"/>
            <a:t>- к друзьям всегда приходит на помощь.</a:t>
          </a:r>
          <a:endParaRPr lang="ru-RU" dirty="0"/>
        </a:p>
      </dgm:t>
    </dgm:pt>
    <dgm:pt modelId="{8943A0F1-1111-45EA-8026-4A314A3F3A37}" type="parTrans" cxnId="{5E4FE469-0CC1-4F04-88B7-ADFC6900FAB5}">
      <dgm:prSet/>
      <dgm:spPr/>
      <dgm:t>
        <a:bodyPr/>
        <a:lstStyle/>
        <a:p>
          <a:endParaRPr lang="ru-RU"/>
        </a:p>
      </dgm:t>
    </dgm:pt>
    <dgm:pt modelId="{0AAF0251-B146-4C33-BA1D-FE74B08ADE73}" type="sibTrans" cxnId="{5E4FE469-0CC1-4F04-88B7-ADFC6900FAB5}">
      <dgm:prSet/>
      <dgm:spPr/>
      <dgm:t>
        <a:bodyPr/>
        <a:lstStyle/>
        <a:p>
          <a:endParaRPr lang="ru-RU"/>
        </a:p>
      </dgm:t>
    </dgm:pt>
    <dgm:pt modelId="{FF7EBE6A-BC3F-4609-A6DA-F49B420E2968}" type="pres">
      <dgm:prSet presAssocID="{8D436B6E-A9D0-4CF4-B4C2-A726DD623E8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C121CE-0B87-4410-8CAB-250A44B46E5C}" type="pres">
      <dgm:prSet presAssocID="{0A148879-9DE6-4BF6-BE04-2B8708016D67}" presName="parentText" presStyleLbl="node1" presStyleIdx="0" presStyleCnt="5" custScaleX="79580">
        <dgm:presLayoutVars>
          <dgm:chMax val="0"/>
          <dgm:bulletEnabled val="1"/>
        </dgm:presLayoutVars>
      </dgm:prSet>
      <dgm:spPr>
        <a:prstGeom prst="bevel">
          <a:avLst/>
        </a:prstGeom>
      </dgm:spPr>
      <dgm:t>
        <a:bodyPr/>
        <a:lstStyle/>
        <a:p>
          <a:endParaRPr lang="ru-RU"/>
        </a:p>
      </dgm:t>
    </dgm:pt>
    <dgm:pt modelId="{8D72D892-C748-49F3-8804-28097C8CA180}" type="pres">
      <dgm:prSet presAssocID="{E708E78C-856F-4E49-841F-315BC055560E}" presName="spacer" presStyleCnt="0"/>
      <dgm:spPr/>
    </dgm:pt>
    <dgm:pt modelId="{6014EE91-5283-4B2B-A7A1-843A5F56F2CC}" type="pres">
      <dgm:prSet presAssocID="{D2B72988-BBD2-4EFF-A966-F7E2766A90D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E7270-D163-494F-9B3A-F5F7915803DB}" type="pres">
      <dgm:prSet presAssocID="{4799795F-0E56-49E3-B9E5-35D4B2026AB5}" presName="spacer" presStyleCnt="0"/>
      <dgm:spPr/>
    </dgm:pt>
    <dgm:pt modelId="{FC1F61DF-BF4C-4515-B828-E53A3EC4DAEF}" type="pres">
      <dgm:prSet presAssocID="{91019CB1-93DC-45FD-A001-41A0EE78283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B9BFBB-30F5-43B9-B466-3B59E0AE7583}" type="pres">
      <dgm:prSet presAssocID="{2DBD1134-995D-4015-A038-FBC74117C6B4}" presName="spacer" presStyleCnt="0"/>
      <dgm:spPr/>
    </dgm:pt>
    <dgm:pt modelId="{4352D6FC-7AAC-4C59-9EB5-07515CC4E7C9}" type="pres">
      <dgm:prSet presAssocID="{005A4A6E-E633-4CA7-B29C-FE639C7696D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57EE16-DD32-408B-B6EA-276E8ACB6239}" type="pres">
      <dgm:prSet presAssocID="{D44705B6-1FE5-4745-B98B-A29E80484737}" presName="spacer" presStyleCnt="0"/>
      <dgm:spPr/>
    </dgm:pt>
    <dgm:pt modelId="{30645638-0C54-42DA-B134-31B2A58E0E11}" type="pres">
      <dgm:prSet presAssocID="{933C618A-7634-4BCA-ABE2-B77FB569FAF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79A61C-6F1E-4D81-BB2E-4F1171038144}" srcId="{8D436B6E-A9D0-4CF4-B4C2-A726DD623E8D}" destId="{91019CB1-93DC-45FD-A001-41A0EE782833}" srcOrd="2" destOrd="0" parTransId="{212C9C15-9C93-4F0B-9C96-2C4EF282A5E5}" sibTransId="{2DBD1134-995D-4015-A038-FBC74117C6B4}"/>
    <dgm:cxn modelId="{0E8391C7-4C40-4007-8985-A7C53F70B407}" type="presOf" srcId="{0A148879-9DE6-4BF6-BE04-2B8708016D67}" destId="{A7C121CE-0B87-4410-8CAB-250A44B46E5C}" srcOrd="0" destOrd="0" presId="urn:microsoft.com/office/officeart/2005/8/layout/vList2"/>
    <dgm:cxn modelId="{49F9004B-47E6-4EAF-80FD-9283AF02F167}" type="presOf" srcId="{005A4A6E-E633-4CA7-B29C-FE639C7696D4}" destId="{4352D6FC-7AAC-4C59-9EB5-07515CC4E7C9}" srcOrd="0" destOrd="0" presId="urn:microsoft.com/office/officeart/2005/8/layout/vList2"/>
    <dgm:cxn modelId="{BA812203-447F-4E59-962F-1203404D8DE9}" type="presOf" srcId="{933C618A-7634-4BCA-ABE2-B77FB569FAF8}" destId="{30645638-0C54-42DA-B134-31B2A58E0E11}" srcOrd="0" destOrd="0" presId="urn:microsoft.com/office/officeart/2005/8/layout/vList2"/>
    <dgm:cxn modelId="{7042A3E2-FA6E-4FCD-B908-5512A7D0CE11}" type="presOf" srcId="{91019CB1-93DC-45FD-A001-41A0EE782833}" destId="{FC1F61DF-BF4C-4515-B828-E53A3EC4DAEF}" srcOrd="0" destOrd="0" presId="urn:microsoft.com/office/officeart/2005/8/layout/vList2"/>
    <dgm:cxn modelId="{5E4FE469-0CC1-4F04-88B7-ADFC6900FAB5}" srcId="{8D436B6E-A9D0-4CF4-B4C2-A726DD623E8D}" destId="{933C618A-7634-4BCA-ABE2-B77FB569FAF8}" srcOrd="4" destOrd="0" parTransId="{8943A0F1-1111-45EA-8026-4A314A3F3A37}" sibTransId="{0AAF0251-B146-4C33-BA1D-FE74B08ADE73}"/>
    <dgm:cxn modelId="{835FAB7C-5BFC-43EF-AF60-50177A109313}" type="presOf" srcId="{8D436B6E-A9D0-4CF4-B4C2-A726DD623E8D}" destId="{FF7EBE6A-BC3F-4609-A6DA-F49B420E2968}" srcOrd="0" destOrd="0" presId="urn:microsoft.com/office/officeart/2005/8/layout/vList2"/>
    <dgm:cxn modelId="{9529F979-051F-426A-AD09-9C6CE766AF00}" srcId="{8D436B6E-A9D0-4CF4-B4C2-A726DD623E8D}" destId="{005A4A6E-E633-4CA7-B29C-FE639C7696D4}" srcOrd="3" destOrd="0" parTransId="{FF657C48-5346-4EE7-94D9-840F638A0EBC}" sibTransId="{D44705B6-1FE5-4745-B98B-A29E80484737}"/>
    <dgm:cxn modelId="{114D53FB-F341-4D02-8748-54750F595B1C}" type="presOf" srcId="{D2B72988-BBD2-4EFF-A966-F7E2766A90D4}" destId="{6014EE91-5283-4B2B-A7A1-843A5F56F2CC}" srcOrd="0" destOrd="0" presId="urn:microsoft.com/office/officeart/2005/8/layout/vList2"/>
    <dgm:cxn modelId="{3BE1643B-7FEE-47A5-B2A4-3B2D8EEF9264}" srcId="{8D436B6E-A9D0-4CF4-B4C2-A726DD623E8D}" destId="{0A148879-9DE6-4BF6-BE04-2B8708016D67}" srcOrd="0" destOrd="0" parTransId="{F0D794C1-D144-4EDE-98A0-C97F70B1AE5F}" sibTransId="{E708E78C-856F-4E49-841F-315BC055560E}"/>
    <dgm:cxn modelId="{6ABF9ADE-CACD-4335-9265-9C7E60640772}" srcId="{8D436B6E-A9D0-4CF4-B4C2-A726DD623E8D}" destId="{D2B72988-BBD2-4EFF-A966-F7E2766A90D4}" srcOrd="1" destOrd="0" parTransId="{FBDF4DFF-058B-4E1A-B98B-647561E865BA}" sibTransId="{4799795F-0E56-49E3-B9E5-35D4B2026AB5}"/>
    <dgm:cxn modelId="{6A050C32-DA88-4FD1-BB7B-6AC5E794A680}" type="presParOf" srcId="{FF7EBE6A-BC3F-4609-A6DA-F49B420E2968}" destId="{A7C121CE-0B87-4410-8CAB-250A44B46E5C}" srcOrd="0" destOrd="0" presId="urn:microsoft.com/office/officeart/2005/8/layout/vList2"/>
    <dgm:cxn modelId="{B6525BD1-0DF5-42BF-A57E-4BAD57272F55}" type="presParOf" srcId="{FF7EBE6A-BC3F-4609-A6DA-F49B420E2968}" destId="{8D72D892-C748-49F3-8804-28097C8CA180}" srcOrd="1" destOrd="0" presId="urn:microsoft.com/office/officeart/2005/8/layout/vList2"/>
    <dgm:cxn modelId="{0073CEA1-C41E-4C8D-9912-0F7125D6CE3F}" type="presParOf" srcId="{FF7EBE6A-BC3F-4609-A6DA-F49B420E2968}" destId="{6014EE91-5283-4B2B-A7A1-843A5F56F2CC}" srcOrd="2" destOrd="0" presId="urn:microsoft.com/office/officeart/2005/8/layout/vList2"/>
    <dgm:cxn modelId="{832087A0-6468-46B3-BF77-586F8AB535D8}" type="presParOf" srcId="{FF7EBE6A-BC3F-4609-A6DA-F49B420E2968}" destId="{5DEE7270-D163-494F-9B3A-F5F7915803DB}" srcOrd="3" destOrd="0" presId="urn:microsoft.com/office/officeart/2005/8/layout/vList2"/>
    <dgm:cxn modelId="{F34AAA6A-FD26-40C8-892C-641D53A2D9E0}" type="presParOf" srcId="{FF7EBE6A-BC3F-4609-A6DA-F49B420E2968}" destId="{FC1F61DF-BF4C-4515-B828-E53A3EC4DAEF}" srcOrd="4" destOrd="0" presId="urn:microsoft.com/office/officeart/2005/8/layout/vList2"/>
    <dgm:cxn modelId="{FC6E0988-2466-4561-A351-3C6BB6C4400E}" type="presParOf" srcId="{FF7EBE6A-BC3F-4609-A6DA-F49B420E2968}" destId="{76B9BFBB-30F5-43B9-B466-3B59E0AE7583}" srcOrd="5" destOrd="0" presId="urn:microsoft.com/office/officeart/2005/8/layout/vList2"/>
    <dgm:cxn modelId="{B6AE43CB-69C7-46C7-B210-ED06CE636586}" type="presParOf" srcId="{FF7EBE6A-BC3F-4609-A6DA-F49B420E2968}" destId="{4352D6FC-7AAC-4C59-9EB5-07515CC4E7C9}" srcOrd="6" destOrd="0" presId="urn:microsoft.com/office/officeart/2005/8/layout/vList2"/>
    <dgm:cxn modelId="{5DE7FD60-F6A7-49CE-89D0-7E4A074DA8A0}" type="presParOf" srcId="{FF7EBE6A-BC3F-4609-A6DA-F49B420E2968}" destId="{4057EE16-DD32-408B-B6EA-276E8ACB6239}" srcOrd="7" destOrd="0" presId="urn:microsoft.com/office/officeart/2005/8/layout/vList2"/>
    <dgm:cxn modelId="{80BEF3F6-AC79-452F-977D-9B75E33EE3EE}" type="presParOf" srcId="{FF7EBE6A-BC3F-4609-A6DA-F49B420E2968}" destId="{30645638-0C54-42DA-B134-31B2A58E0E1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109AFF-7351-4BCA-89EF-39D24C57F31A}">
      <dsp:nvSpPr>
        <dsp:cNvPr id="0" name=""/>
        <dsp:cNvSpPr/>
      </dsp:nvSpPr>
      <dsp:spPr>
        <a:xfrm>
          <a:off x="0" y="312"/>
          <a:ext cx="7272808" cy="1367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Цель проекта</a:t>
          </a:r>
          <a:r>
            <a:rPr lang="ru-RU" sz="2400" kern="1200" dirty="0" smtClean="0"/>
            <a:t> – раскрыть тайну имени Максим.</a:t>
          </a:r>
          <a:r>
            <a:rPr lang="ru-RU" sz="2500" kern="1200" dirty="0" smtClean="0"/>
            <a:t/>
          </a:r>
          <a:br>
            <a:rPr lang="ru-RU" sz="2500" kern="1200" dirty="0" smtClean="0"/>
          </a:br>
          <a:endParaRPr lang="ru-RU" sz="2500" kern="1200" dirty="0"/>
        </a:p>
      </dsp:txBody>
      <dsp:txXfrm>
        <a:off x="0" y="312"/>
        <a:ext cx="7272808" cy="13675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846499-77D0-485B-B1E9-792700AAE5C5}">
      <dsp:nvSpPr>
        <dsp:cNvPr id="0" name=""/>
        <dsp:cNvSpPr/>
      </dsp:nvSpPr>
      <dsp:spPr>
        <a:xfrm>
          <a:off x="0" y="15018"/>
          <a:ext cx="8229600" cy="2548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1" kern="1200" dirty="0" smtClean="0"/>
            <a:t>МАКСИМ</a:t>
          </a:r>
          <a:r>
            <a:rPr lang="ru-RU" sz="3300" kern="1200" dirty="0" smtClean="0"/>
            <a:t> </a:t>
          </a:r>
        </a:p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Происходит от латинского слова "</a:t>
          </a:r>
          <a:r>
            <a:rPr lang="ru-RU" sz="3300" kern="1200" dirty="0" err="1" smtClean="0"/>
            <a:t>максимус</a:t>
          </a:r>
          <a:r>
            <a:rPr lang="ru-RU" sz="3300" kern="1200" dirty="0" smtClean="0"/>
            <a:t>" - величайший,  большой, </a:t>
          </a:r>
          <a:r>
            <a:rPr lang="ru-RU" sz="3300" kern="1200" dirty="0" smtClean="0"/>
            <a:t>великий</a:t>
          </a:r>
          <a:r>
            <a:rPr lang="ru-RU" sz="3300" kern="1200" dirty="0" smtClean="0"/>
            <a:t>.</a:t>
          </a:r>
          <a:endParaRPr lang="ru-RU" sz="3300" kern="1200" dirty="0"/>
        </a:p>
      </dsp:txBody>
      <dsp:txXfrm>
        <a:off x="0" y="15018"/>
        <a:ext cx="8229600" cy="25482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C121CE-0B87-4410-8CAB-250A44B46E5C}">
      <dsp:nvSpPr>
        <dsp:cNvPr id="0" name=""/>
        <dsp:cNvSpPr/>
      </dsp:nvSpPr>
      <dsp:spPr>
        <a:xfrm>
          <a:off x="780369" y="497838"/>
          <a:ext cx="6082452" cy="555750"/>
        </a:xfrm>
        <a:prstGeom prst="bevel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Характеристика имени Максима: </a:t>
          </a:r>
          <a:endParaRPr lang="ru-RU" sz="1900" kern="1200" dirty="0"/>
        </a:p>
      </dsp:txBody>
      <dsp:txXfrm>
        <a:off x="780369" y="497838"/>
        <a:ext cx="6082452" cy="555750"/>
      </dsp:txXfrm>
    </dsp:sp>
    <dsp:sp modelId="{6014EE91-5283-4B2B-A7A1-843A5F56F2CC}">
      <dsp:nvSpPr>
        <dsp:cNvPr id="0" name=""/>
        <dsp:cNvSpPr/>
      </dsp:nvSpPr>
      <dsp:spPr>
        <a:xfrm>
          <a:off x="0" y="1108308"/>
          <a:ext cx="7643192" cy="5557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умеет убеждать, интуитивно понимает людей</a:t>
          </a:r>
          <a:endParaRPr lang="ru-RU" sz="1900" kern="1200" dirty="0"/>
        </a:p>
      </dsp:txBody>
      <dsp:txXfrm>
        <a:off x="0" y="1108308"/>
        <a:ext cx="7643192" cy="555750"/>
      </dsp:txXfrm>
    </dsp:sp>
    <dsp:sp modelId="{FC1F61DF-BF4C-4515-B828-E53A3EC4DAEF}">
      <dsp:nvSpPr>
        <dsp:cNvPr id="0" name=""/>
        <dsp:cNvSpPr/>
      </dsp:nvSpPr>
      <dsp:spPr>
        <a:xfrm>
          <a:off x="0" y="1718778"/>
          <a:ext cx="7643192" cy="5557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он открыт, доброжелателен и трудолюбив</a:t>
          </a:r>
          <a:endParaRPr lang="ru-RU" sz="1900" kern="1200" dirty="0"/>
        </a:p>
      </dsp:txBody>
      <dsp:txXfrm>
        <a:off x="0" y="1718778"/>
        <a:ext cx="7643192" cy="555750"/>
      </dsp:txXfrm>
    </dsp:sp>
    <dsp:sp modelId="{4352D6FC-7AAC-4C59-9EB5-07515CC4E7C9}">
      <dsp:nvSpPr>
        <dsp:cNvPr id="0" name=""/>
        <dsp:cNvSpPr/>
      </dsp:nvSpPr>
      <dsp:spPr>
        <a:xfrm>
          <a:off x="0" y="2329248"/>
          <a:ext cx="7643192" cy="5557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имеет живое воображение, удивительную память и чувство юмора</a:t>
          </a:r>
          <a:endParaRPr lang="ru-RU" sz="1900" kern="1200" dirty="0"/>
        </a:p>
      </dsp:txBody>
      <dsp:txXfrm>
        <a:off x="0" y="2329248"/>
        <a:ext cx="7643192" cy="555750"/>
      </dsp:txXfrm>
    </dsp:sp>
    <dsp:sp modelId="{30645638-0C54-42DA-B134-31B2A58E0E11}">
      <dsp:nvSpPr>
        <dsp:cNvPr id="0" name=""/>
        <dsp:cNvSpPr/>
      </dsp:nvSpPr>
      <dsp:spPr>
        <a:xfrm>
          <a:off x="0" y="2939718"/>
          <a:ext cx="7643192" cy="5557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к друзьям всегда приходит на помощь.</a:t>
          </a:r>
          <a:endParaRPr lang="ru-RU" sz="1900" kern="1200" dirty="0"/>
        </a:p>
      </dsp:txBody>
      <dsp:txXfrm>
        <a:off x="0" y="2939718"/>
        <a:ext cx="7643192" cy="555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i="1" dirty="0" smtClean="0"/>
              <a:t>Тайна одного имени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544816" cy="2952328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chemeClr val="tx1"/>
                </a:solidFill>
              </a:rPr>
              <a:t>Выполнил: </a:t>
            </a:r>
            <a:r>
              <a:rPr lang="ru-RU" sz="2400" dirty="0" smtClean="0">
                <a:solidFill>
                  <a:schemeClr val="tx1"/>
                </a:solidFill>
              </a:rPr>
              <a:t>Лункин Максим Евгеньевич 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ученик 3 «Б» класса МБОУ СО школы №34</a:t>
            </a:r>
          </a:p>
          <a:p>
            <a:pPr algn="r"/>
            <a:r>
              <a:rPr lang="ru-RU" sz="2400" b="1" dirty="0" smtClean="0">
                <a:solidFill>
                  <a:schemeClr val="tx1"/>
                </a:solidFill>
              </a:rPr>
              <a:t>Руководитель проекта: </a:t>
            </a:r>
            <a:r>
              <a:rPr lang="ru-RU" sz="2400" dirty="0" smtClean="0">
                <a:solidFill>
                  <a:schemeClr val="tx1"/>
                </a:solidFill>
              </a:rPr>
              <a:t>Бриль Оксана Вячеславовна 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учитель начальных классов.</a:t>
            </a:r>
          </a:p>
          <a:p>
            <a:endParaRPr lang="ru-RU" dirty="0"/>
          </a:p>
        </p:txBody>
      </p:sp>
      <p:pic>
        <p:nvPicPr>
          <p:cNvPr id="4" name="Рисунок 3" descr="https://im0-tub-ru.yandex.net/i?id=5a51a86485ab2b9c329aac43655d284f&amp;n=13&amp;exp=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861048"/>
            <a:ext cx="1872208" cy="13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 rot="20566516">
            <a:off x="1772610" y="4160916"/>
            <a:ext cx="1086673" cy="224841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 rtl="0"/>
            <a:r>
              <a:rPr lang="ru-RU" sz="3600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cs typeface="Aparajita"/>
              </a:rPr>
              <a:t>максим</a:t>
            </a:r>
            <a:endParaRPr lang="ru-RU" sz="3600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cs typeface="Aparajit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546848" cy="1162050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Иван Стаднюк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 smtClean="0"/>
              <a:t>«</a:t>
            </a:r>
            <a:r>
              <a:rPr lang="ru-RU" sz="2400" dirty="0" smtClean="0"/>
              <a:t>Максим Перепелица</a:t>
            </a:r>
            <a:r>
              <a:rPr lang="ru-RU" sz="2400" dirty="0" smtClean="0"/>
              <a:t>».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906888" cy="4691063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Максим Перепелица — весёлый и находчивый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парень. Он умеет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придумывать всякие небылицы и отлынивать от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работы.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Собрание колхоза даже хотело лишить Перепелицу почётной обязанности служить в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Советской армии,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 Максим даёт слово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исправиться.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Добродушный и гибкий характер помогает Максиму пережить тяготы службы и «влиться в коллектив». Проявив смекалку и инициативу во время учений, он получает звание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младшего сержанта,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проявляет настоящий героизм в родном селе во время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отпуска.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://image1.thematicnews.com/uploads/images/45/16/82/92018/04/13/27bb3f120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060848"/>
            <a:ext cx="310668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2520280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/>
              <a:t>«Там, где пехота не пройдет и бронепоезд не промчится, Максим на пузе проползет — и ничего с ним не случится!»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«Не имя красит человека, а  человек  имя».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268760"/>
            <a:ext cx="7772400" cy="25202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Какие бы имена мы не носили, чтобы не предопределяли нам наши имена, мы всегда остаемся веселыми и добрыми. Только от нас зависит какой след оставит наше имя на Земле.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692696"/>
            <a:ext cx="4258816" cy="5433467"/>
          </a:xfrm>
        </p:spPr>
        <p:txBody>
          <a:bodyPr/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Идёт за ручку с мамочкой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Мальчик в магазин,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 шортах и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панамочке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Мальчишечка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Маским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Максиму очень хочется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Вырасти скорей,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За ручку и в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панамочке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Водить гулять детей.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Вдруг им в пути встречается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Высо-о-окий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господин,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А мама наклоняется,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 говорит: «Максим!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Таким ты будешь взрослым -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Высоким и большим,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Да просто величайшим,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 именем твоим!»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C:\Users\NLunkina\Desktop\DSC0481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700808"/>
            <a:ext cx="3106689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772400" cy="3312368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0" i="1" dirty="0" smtClean="0">
                <a:latin typeface="Times New Roman" pitchFamily="18" charset="0"/>
                <a:cs typeface="Times New Roman" pitchFamily="18" charset="0"/>
              </a:rPr>
              <a:t>1.Б.Ю</a:t>
            </a:r>
            <a:r>
              <a:rPr lang="ru-RU" sz="3600" b="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0" i="1" dirty="0" err="1" smtClean="0">
                <a:latin typeface="Times New Roman" pitchFamily="18" charset="0"/>
                <a:cs typeface="Times New Roman" pitchFamily="18" charset="0"/>
              </a:rPr>
              <a:t>Хигир</a:t>
            </a:r>
            <a:r>
              <a:rPr lang="ru-RU" sz="3600" b="0" i="1" dirty="0" smtClean="0">
                <a:latin typeface="Times New Roman" pitchFamily="18" charset="0"/>
                <a:cs typeface="Times New Roman" pitchFamily="18" charset="0"/>
              </a:rPr>
              <a:t>.  Имя человека, его характер и судьба.</a:t>
            </a:r>
            <a:br>
              <a:rPr lang="ru-RU" sz="3600" b="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0" i="1" dirty="0" smtClean="0">
                <a:latin typeface="Times New Roman" pitchFamily="18" charset="0"/>
                <a:cs typeface="Times New Roman" pitchFamily="18" charset="0"/>
              </a:rPr>
              <a:t>2.Петрова </a:t>
            </a:r>
            <a:r>
              <a:rPr lang="ru-RU" sz="3600" b="0" i="1" dirty="0" smtClean="0">
                <a:latin typeface="Times New Roman" pitchFamily="18" charset="0"/>
                <a:cs typeface="Times New Roman" pitchFamily="18" charset="0"/>
              </a:rPr>
              <a:t>Екатерина. Толкование имен.</a:t>
            </a:r>
            <a:br>
              <a:rPr lang="ru-RU" sz="3600" b="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0" i="1" dirty="0" smtClean="0">
                <a:latin typeface="Times New Roman" pitchFamily="18" charset="0"/>
                <a:cs typeface="Times New Roman" pitchFamily="18" charset="0"/>
              </a:rPr>
              <a:t>3.Стихи</a:t>
            </a:r>
            <a:r>
              <a:rPr lang="ru-RU" sz="3600" b="0" i="1" dirty="0" smtClean="0">
                <a:latin typeface="Times New Roman" pitchFamily="18" charset="0"/>
                <a:cs typeface="Times New Roman" pitchFamily="18" charset="0"/>
              </a:rPr>
              <a:t>, полезные сведения.</a:t>
            </a:r>
            <a:br>
              <a:rPr lang="ru-RU" sz="3600" b="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0" i="1" dirty="0" smtClean="0">
                <a:latin typeface="Times New Roman" pitchFamily="18" charset="0"/>
                <a:cs typeface="Times New Roman" pitchFamily="18" charset="0"/>
              </a:rPr>
              <a:t>4.Интернет-сайты</a:t>
            </a:r>
            <a:r>
              <a:rPr lang="ru-RU" sz="3600" b="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908720"/>
            <a:ext cx="7772400" cy="1500187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Список использованной литературы.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223318">
            <a:off x="685800" y="2130425"/>
            <a:ext cx="7772400" cy="1470025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isometricOffAxis1Righ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827584" y="1484784"/>
          <a:ext cx="7272808" cy="1368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497832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ru-RU" sz="4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для достижения цели: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</a:rPr>
              <a:t>1.Изучить происхождение и значение имени Максим.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</a:rPr>
              <a:t>2.Дать краткую характеристику имени Максима.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</a:rPr>
              <a:t>3.Узнать, почему меня  назвали именем Максим.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</a:rPr>
              <a:t>4.Рассказать, кто из известных людей носит имя Максим.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859216" cy="3816424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«Имена, имена, имена –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В нашей речи звучат неслучайно: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Как загадочна эта страна –	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Так и имя – загадка и тайна».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8024" y="4797152"/>
            <a:ext cx="3898776" cy="1329011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(С.Я.Маршак)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2578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NLunkina\Desktop\IMG-20161215-WA0009.jpg"/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67744" y="3212976"/>
            <a:ext cx="4908705" cy="298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075240" cy="5616624"/>
          </a:xfr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Родители долго выбирали мне имя, читали много книг о значении  имен. И остановились на имени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Максим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хотя они не знали каким я стану. Но сейчас они поняли, что мое имя мне очень подходит.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Я буду относиться к своему имени с уважением!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76864" cy="11430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Уменьшительные формы</a:t>
            </a:r>
            <a:r>
              <a:rPr lang="ru-RU" sz="3200" dirty="0" smtClean="0"/>
              <a:t>: Макс, Максимка, Максюша, Максимушка.</a:t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43608" y="2132856"/>
          <a:ext cx="7643192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>Известные люди с именем Максим.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484784"/>
            <a:ext cx="3741812" cy="28803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Максим Горький ( Алексей Пешков) 1868 – 1936 гг.</a:t>
            </a:r>
          </a:p>
          <a:p>
            <a:r>
              <a:rPr lang="ru-RU" dirty="0" smtClean="0"/>
              <a:t> </a:t>
            </a:r>
            <a:r>
              <a:rPr lang="ru-RU" b="0" dirty="0" smtClean="0"/>
              <a:t>Максим Горький считается одним из самых известных русских писателей и мыслителей. Был 5 раз номинирован на Нобелевскую премию по литературе, но ни разу так и не был удостоен награды</a:t>
            </a:r>
            <a:r>
              <a:rPr lang="ru-RU" dirty="0" smtClean="0"/>
              <a:t>. 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8024" y="1628800"/>
            <a:ext cx="3744416" cy="2520280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algn="ctr"/>
            <a:r>
              <a:rPr lang="ru-RU" dirty="0" smtClean="0"/>
              <a:t>Максим </a:t>
            </a:r>
            <a:r>
              <a:rPr lang="ru-RU" dirty="0" err="1" smtClean="0"/>
              <a:t>Кончаловский</a:t>
            </a:r>
            <a:r>
              <a:rPr lang="ru-RU" dirty="0" smtClean="0"/>
              <a:t>  (1875 – 1942)</a:t>
            </a:r>
          </a:p>
          <a:p>
            <a:r>
              <a:rPr lang="ru-RU" b="0" dirty="0" smtClean="0"/>
              <a:t>Профессор Московского государственного университета, медик, основатель школы клиники внутренних болезней.</a:t>
            </a:r>
          </a:p>
          <a:p>
            <a:endParaRPr lang="ru-RU" dirty="0"/>
          </a:p>
        </p:txBody>
      </p:sp>
      <p:pic>
        <p:nvPicPr>
          <p:cNvPr id="7" name="Содержимое 6" descr="https://www.kino-teatr.ru/news/14603/134831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365104"/>
            <a:ext cx="302433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ÐÐ°ÐºÑÐ¸Ð¼ ÐÐ¾Ð½ÑÐ°Ð»Ð¾Ð²ÑÐºÐ¸Ð¹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221088"/>
            <a:ext cx="316835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24744"/>
            <a:ext cx="4040188" cy="295232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Максим Маринин (родился в 1973 году)</a:t>
            </a:r>
          </a:p>
          <a:p>
            <a:r>
              <a:rPr lang="ru-RU" dirty="0" smtClean="0"/>
              <a:t> </a:t>
            </a:r>
            <a:r>
              <a:rPr lang="ru-RU" b="0" dirty="0" smtClean="0"/>
              <a:t>Российский фигурист. Выступал в парном катании. Трижды становился победителем чемпионата России, пять раз побеждал на чемпионате Европы и еще два раза - на чемпионате мира.</a:t>
            </a:r>
            <a:endParaRPr lang="ru-RU" b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860032" y="1124744"/>
            <a:ext cx="3672408" cy="2736304"/>
          </a:xfrm>
        </p:spPr>
        <p:txBody>
          <a:bodyPr/>
          <a:lstStyle/>
          <a:p>
            <a:pPr algn="ctr"/>
            <a:r>
              <a:rPr lang="ru-RU" dirty="0" smtClean="0"/>
              <a:t>Максим  Галкин </a:t>
            </a:r>
          </a:p>
          <a:p>
            <a:pPr algn="ctr"/>
            <a:r>
              <a:rPr lang="ru-RU" dirty="0" smtClean="0"/>
              <a:t>(родился 1976) </a:t>
            </a:r>
          </a:p>
          <a:p>
            <a:r>
              <a:rPr lang="ru-RU" b="0" dirty="0" smtClean="0"/>
              <a:t>Популярный российский телеведущий, шоумен, юморист, пародист и киноактер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7" name="Содержимое 6" descr="C:\Users\user\Pictures\45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221163"/>
            <a:ext cx="259228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https://img2.hochu.ua/images/articles/81370_0.jpg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861048"/>
            <a:ext cx="2232248" cy="2227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340769"/>
            <a:ext cx="4186808" cy="4536504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Пулемёт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аксим</a:t>
            </a:r>
            <a:r>
              <a:rPr lang="ru-RU" dirty="0" smtClean="0"/>
              <a:t>  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станковый пулемет, разработанный британским оружейником американского происхождения Хайремом Стивенсом Максимом в 1883 году. Пулемёт Максима стал одним из родоначальников автоматического оружия; он широко использовался в ходе Первой мировой и Второй мировой войн, а также во многих малых войнах и вооружённых конфликтах XX века. </a:t>
            </a:r>
          </a:p>
          <a:p>
            <a:endParaRPr lang="ru-RU" dirty="0"/>
          </a:p>
        </p:txBody>
      </p:sp>
      <p:pic>
        <p:nvPicPr>
          <p:cNvPr id="5" name="Содержимое 4" descr="C:\Users\user\Pictures\txhdf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453" y="1844824"/>
            <a:ext cx="3391593" cy="3348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386</Words>
  <Application>Microsoft Office PowerPoint</Application>
  <PresentationFormat>Экран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Тайна одного имени</vt:lpstr>
      <vt:lpstr>Слайд 2</vt:lpstr>
      <vt:lpstr>  «Имена, имена, имена – В нашей речи звучат неслучайно: Как загадочна эта страна –  Так и имя – загадка и тайна».   </vt:lpstr>
      <vt:lpstr>Слайд 4</vt:lpstr>
      <vt:lpstr>Родители долго выбирали мне имя, читали много книг о значении  имен. И остановились на имени Максим, хотя они не знали каким я стану. Но сейчас они поняли, что мое имя мне очень подходит. Я буду относиться к своему имени с уважением!  </vt:lpstr>
      <vt:lpstr>Уменьшительные формы: Макс, Максимка, Максюша, Максимушка. </vt:lpstr>
      <vt:lpstr>Известные люди с именем Максим. </vt:lpstr>
      <vt:lpstr>Слайд 8</vt:lpstr>
      <vt:lpstr>Слайд 9</vt:lpstr>
      <vt:lpstr>Иван Стаднюк  «Максим Перепелица».</vt:lpstr>
      <vt:lpstr>«Там, где пехота не пройдет и бронепоезд не промчится, Максим на пузе проползет — и ничего с ним не случится!» </vt:lpstr>
      <vt:lpstr>«Не имя красит человека, а  человек  имя». </vt:lpstr>
      <vt:lpstr>Слайд 13</vt:lpstr>
      <vt:lpstr>1.Б.Ю. Хигир.  Имя человека, его характер и судьба. 2.Петрова Екатерина. Толкование имен. 3.Стихи, полезные сведения. 4.Интернет-сайты.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Тайна одного имени</dc:title>
  <dc:creator>Лункина Наталья Геннадьевна</dc:creator>
  <cp:lastModifiedBy>NLunkina</cp:lastModifiedBy>
  <cp:revision>34</cp:revision>
  <dcterms:created xsi:type="dcterms:W3CDTF">2019-02-04T06:31:20Z</dcterms:created>
  <dcterms:modified xsi:type="dcterms:W3CDTF">2019-02-05T07:12:46Z</dcterms:modified>
</cp:coreProperties>
</file>