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9330708661417E-2"/>
          <c:y val="5.6210875984251958E-2"/>
          <c:w val="0.71293945734424569"/>
          <c:h val="0.83472145669291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 ученики 7"А" и 7 "Б"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немного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 ученики 7"А" и 7 "Б"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 ученики 7"А" и 7 "Б"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1416"/>
        <c:axId val="3521808"/>
      </c:barChart>
      <c:catAx>
        <c:axId val="352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21808"/>
        <c:crosses val="autoZero"/>
        <c:auto val="1"/>
        <c:lblAlgn val="ctr"/>
        <c:lblOffset val="100"/>
        <c:noMultiLvlLbl val="0"/>
      </c:catAx>
      <c:valAx>
        <c:axId val="352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1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45.92</c:v>
                </c:pt>
                <c:pt idx="1">
                  <c:v>10.08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26504325848156"/>
          <c:y val="0"/>
          <c:w val="0.69839773500534652"/>
          <c:h val="0.737380478099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удобства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ученики 7"А" и 7"Б"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 для чего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ученики 7"А" и 7"Б"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22984"/>
        <c:axId val="3523376"/>
      </c:barChart>
      <c:catAx>
        <c:axId val="3522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523376"/>
        <c:crosses val="autoZero"/>
        <c:auto val="1"/>
        <c:lblAlgn val="ctr"/>
        <c:lblOffset val="100"/>
        <c:noMultiLvlLbl val="0"/>
      </c:catAx>
      <c:valAx>
        <c:axId val="35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22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44.24</c:v>
                </c:pt>
                <c:pt idx="1">
                  <c:v>11.76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37.520000000000003</c:v>
                </c:pt>
                <c:pt idx="1">
                  <c:v>18.48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3DA1-F98B-4663-A970-923C155344F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AB7B-D68B-4BF0-A4A1-C53EC0E3CF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средняя общеобразовательная школа №34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Выполнили:</a:t>
            </a:r>
            <a:r>
              <a:rPr lang="ru-RU" sz="2000" dirty="0" smtClean="0">
                <a:solidFill>
                  <a:schemeClr val="tx1"/>
                </a:solidFill>
              </a:rPr>
              <a:t> учащиеся 7А </a:t>
            </a:r>
            <a:r>
              <a:rPr lang="ru-RU" sz="2000" dirty="0">
                <a:solidFill>
                  <a:schemeClr val="tx1"/>
                </a:solidFill>
              </a:rPr>
              <a:t>класса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Костионов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Владислав</a:t>
            </a:r>
          </a:p>
          <a:p>
            <a:pPr algn="r">
              <a:spcBef>
                <a:spcPts val="0"/>
              </a:spcBef>
            </a:pPr>
            <a:r>
              <a:rPr lang="ru-RU" sz="2000" dirty="0" err="1">
                <a:solidFill>
                  <a:schemeClr val="tx1"/>
                </a:solidFill>
              </a:rPr>
              <a:t>Похожаев</a:t>
            </a:r>
            <a:r>
              <a:rPr lang="ru-RU" sz="2000" dirty="0">
                <a:solidFill>
                  <a:schemeClr val="tx1"/>
                </a:solidFill>
              </a:rPr>
              <a:t> Стефан</a:t>
            </a: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Руководитель:</a:t>
            </a:r>
            <a:r>
              <a:rPr lang="ru-RU" sz="2000" dirty="0" smtClean="0">
                <a:solidFill>
                  <a:schemeClr val="tx1"/>
                </a:solidFill>
              </a:rPr>
              <a:t> учитель  </a:t>
            </a:r>
            <a:r>
              <a:rPr lang="ru-RU" sz="2000" dirty="0">
                <a:solidFill>
                  <a:schemeClr val="tx1"/>
                </a:solidFill>
              </a:rPr>
              <a:t>математики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Миронова Ирина </a:t>
            </a:r>
            <a:r>
              <a:rPr lang="ru-RU" sz="2000" dirty="0" smtClean="0">
                <a:solidFill>
                  <a:schemeClr val="tx1"/>
                </a:solidFill>
              </a:rPr>
              <a:t>Викторовна</a:t>
            </a:r>
          </a:p>
          <a:p>
            <a:pPr algn="r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г. Старая </a:t>
            </a:r>
            <a:r>
              <a:rPr lang="ru-RU" sz="1600" dirty="0" err="1" smtClean="0">
                <a:solidFill>
                  <a:schemeClr val="tx1"/>
                </a:solidFill>
              </a:rPr>
              <a:t>Купавна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2018 г.</a:t>
            </a:r>
            <a:endParaRPr lang="ru-RU" sz="1600" dirty="0"/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1340768"/>
            <a:ext cx="936104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Система мер: </a:t>
            </a:r>
            <a:endParaRPr lang="ru-RU" sz="44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древности </a:t>
            </a:r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современности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953F">
                  <a:alpha val="98824"/>
                </a:srgbClr>
              </a:clrFrom>
              <a:clrTo>
                <a:srgbClr val="C8953F">
                  <a:alpha val="0"/>
                </a:srgbClr>
              </a:clrTo>
            </a:clrChange>
          </a:blip>
          <a:stretch>
            <a:fillRect/>
          </a:stretch>
        </p:blipFill>
        <p:spPr>
          <a:xfrm rot="20746094">
            <a:off x="962439" y="3419838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Хотели </a:t>
            </a:r>
            <a:r>
              <a:rPr lang="ru-RU" b="1" i="1" dirty="0"/>
              <a:t>бы вы узнать о старинных единицах измерения и историю их возникновения?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2924944"/>
          <a:ext cx="7128792" cy="37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Надо ли современному человеку знать старинные единицы </a:t>
            </a:r>
            <a:r>
              <a:rPr lang="ru-RU" b="1" i="1" dirty="0" smtClean="0"/>
              <a:t>измерения?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27687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/>
              <a:t>Любопытные способы измерений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i="1" dirty="0"/>
              <a:t>“</a:t>
            </a:r>
            <a:r>
              <a:rPr lang="ru-RU" i="1" dirty="0" err="1"/>
              <a:t>вержение</a:t>
            </a:r>
            <a:r>
              <a:rPr lang="ru-RU" i="1" dirty="0"/>
              <a:t> камня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/>
              <a:t>“</a:t>
            </a:r>
            <a:r>
              <a:rPr lang="ru-RU" i="1" dirty="0" err="1"/>
              <a:t>перестрел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/>
              <a:t>“коровий крик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/>
              <a:t>“петушиный крик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/>
              <a:t>“пока закипит котел воды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/>
              <a:t>“три трубки</a:t>
            </a:r>
            <a:r>
              <a:rPr lang="ru-RU" i="1" dirty="0" smtClean="0"/>
              <a:t>”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/>
              <a:t>“пушечный </a:t>
            </a:r>
            <a:r>
              <a:rPr lang="ru-RU" i="1" dirty="0"/>
              <a:t>выстрел”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i="1" dirty="0"/>
              <a:t>Единицы измерения Древней Руси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nauchno-issliedovatiel-skaia-rabota-starinnyie-miery-dliny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500840" cy="2736304"/>
          </a:xfr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7A7A7"/>
              </a:clrFrom>
              <a:clrTo>
                <a:srgbClr val="A7A7A7">
                  <a:alpha val="0"/>
                </a:srgbClr>
              </a:clrTo>
            </a:clrChange>
          </a:blip>
          <a:srcRect l="7843" t="7968" r="15686" b="14340"/>
          <a:stretch>
            <a:fillRect/>
          </a:stretch>
        </p:blipFill>
        <p:spPr>
          <a:xfrm>
            <a:off x="5148064" y="249289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6843" cy="1988206"/>
          </a:xfr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56992"/>
            <a:ext cx="5205845" cy="1658112"/>
          </a:xfrm>
          <a:prstGeom prst="rect">
            <a:avLst/>
          </a:prstGeom>
        </p:spPr>
      </p:pic>
      <p:pic>
        <p:nvPicPr>
          <p:cNvPr id="6" name="Рисунок 5" descr="0009-013-.png"/>
          <p:cNvPicPr>
            <a:picLocks noChangeAspect="1"/>
          </p:cNvPicPr>
          <p:nvPr/>
        </p:nvPicPr>
        <p:blipFill>
          <a:blip r:embed="rId4" cstate="print"/>
          <a:srcRect b="27334"/>
          <a:stretch>
            <a:fillRect/>
          </a:stretch>
        </p:blipFill>
        <p:spPr>
          <a:xfrm>
            <a:off x="1907704" y="5301208"/>
            <a:ext cx="5115568" cy="134076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66052"/>
            <a:ext cx="6624736" cy="5291948"/>
          </a:xfrm>
        </p:spPr>
      </p:pic>
      <p:sp>
        <p:nvSpPr>
          <p:cNvPr id="7" name="Прямоугольник 6"/>
          <p:cNvSpPr/>
          <p:nvPr/>
        </p:nvSpPr>
        <p:spPr>
          <a:xfrm>
            <a:off x="1475656" y="0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Установление длины старинных русских мер опытным путем (эксперимент)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93264"/>
                <a:gridCol w="1645920"/>
                <a:gridCol w="1645920"/>
                <a:gridCol w="1645920"/>
              </a:tblGrid>
              <a:tr h="6162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Характеристика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Вершок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Пядь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Локоть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Аршин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2429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Приблизительное значение величины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4,5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19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46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72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3864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Среднее арифметическое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4,7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38,4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65,2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4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Мода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68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4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Размах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93264"/>
                <a:gridCol w="1645920"/>
                <a:gridCol w="1645920"/>
                <a:gridCol w="1645920"/>
              </a:tblGrid>
              <a:tr h="6162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Характеристика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Вершок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Пядь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Локоть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Аршин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2429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Приблизительное значение величины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4,5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19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46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72 см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3864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Среднее арифметическое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4,7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38,4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65,2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4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Мода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68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4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Размах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93264"/>
                <a:gridCol w="1645920"/>
                <a:gridCol w="1645920"/>
                <a:gridCol w="1645920"/>
              </a:tblGrid>
              <a:tr h="85163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Характеристика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Вершок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Пядь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Локоть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Аршин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2599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Приблизительное значение величины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4,5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19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46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</a:rPr>
                        <a:t>72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8899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Среднее арифметическое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+ 0,2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- 7,6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- 6,8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516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Мода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- 0,5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- 7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/>
              <a:t>Знание  старинных  мер  измерений  актуально </a:t>
            </a:r>
            <a:r>
              <a:rPr lang="ru-RU" i="1" dirty="0" smtClean="0"/>
              <a:t>до </a:t>
            </a:r>
            <a:r>
              <a:rPr lang="ru-RU" i="1" dirty="0"/>
              <a:t>нашего  времени  и интересно потому, что заставляет нас обратиться к истории языка   и использовать полученные знания при изучении других </a:t>
            </a:r>
            <a:r>
              <a:rPr lang="ru-RU" i="1" dirty="0" smtClean="0"/>
              <a:t>предметов.</a:t>
            </a:r>
            <a:endParaRPr lang="ru-RU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Используемая литература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445224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400" dirty="0" err="1"/>
              <a:t>Клименченко</a:t>
            </a:r>
            <a:r>
              <a:rPr lang="ru-RU" sz="3400" dirty="0"/>
              <a:t> Д  Величины и их измерения.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/>
              <a:t>Шабалин С. А. Измерения для всех.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/>
              <a:t>Математика. 5 класс учебник  / С.М. Никольский и др.  М : Просвещение, 2014.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/>
              <a:t>Романова Г.Я. Наименование мер длины в русском языке. – М., 1975.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err="1"/>
              <a:t>Депман</a:t>
            </a:r>
            <a:r>
              <a:rPr lang="ru-RU" sz="3400" dirty="0"/>
              <a:t> Я.И. За страницами учебника математики. М.Просвещение, 1989.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/>
              <a:t>Глейзер Г.И. История математики в </a:t>
            </a:r>
            <a:r>
              <a:rPr lang="ru-RU" sz="3400" dirty="0" err="1"/>
              <a:t>школе.М</a:t>
            </a:r>
            <a:r>
              <a:rPr lang="ru-RU" sz="3400" dirty="0"/>
              <a:t>. Просвещение, 1983.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/>
              <a:t>Интернет ресурсы</a:t>
            </a:r>
            <a:r>
              <a:rPr lang="ru-RU" sz="3400" dirty="0" smtClean="0"/>
              <a:t>:</a:t>
            </a:r>
            <a:r>
              <a:rPr lang="ru-RU" sz="3400" dirty="0"/>
              <a:t> </a:t>
            </a:r>
            <a:endParaRPr lang="ru-RU" sz="3400" dirty="0" smtClean="0"/>
          </a:p>
          <a:p>
            <a:pPr lvl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  http</a:t>
            </a:r>
            <a:r>
              <a:rPr lang="ru-RU" sz="3400" dirty="0"/>
              <a:t>://rus-ved-rus.narod.ru/mery.html (Ведическая Русь статья «Старинные русские меры длины, веса, объёма»)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Содержание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532859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Введение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Цели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Задачи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Методы исследования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Любопытные способы измерений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Единицы измерения  Древней Руси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Установление длины старинных русских мер опытным путём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Заключение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Используемая литература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72816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Введение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spcBef>
                <a:spcPts val="600"/>
              </a:spcBef>
              <a:buNone/>
            </a:pPr>
            <a:r>
              <a:rPr lang="ru-RU" i="1" dirty="0" smtClean="0"/>
              <a:t>При чтении книг мы </a:t>
            </a:r>
            <a:r>
              <a:rPr lang="ru-RU" i="1" dirty="0"/>
              <a:t>постоянно сталкиваемся с различными единицами </a:t>
            </a:r>
            <a:r>
              <a:rPr lang="ru-RU" i="1" dirty="0" smtClean="0"/>
              <a:t>измерения: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Ø"/>
            </a:pPr>
            <a:endParaRPr lang="ru-RU" sz="2800" dirty="0" smtClean="0"/>
          </a:p>
          <a:p>
            <a:pPr algn="ctr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i="1" dirty="0" smtClean="0"/>
              <a:t>Н.А</a:t>
            </a:r>
            <a:r>
              <a:rPr lang="ru-RU" sz="2800" i="1" dirty="0"/>
              <a:t>. Некрасова «Дедушка </a:t>
            </a:r>
            <a:r>
              <a:rPr lang="ru-RU" sz="2800" i="1" dirty="0" err="1"/>
              <a:t>Мазай</a:t>
            </a:r>
            <a:r>
              <a:rPr lang="ru-RU" sz="2800" i="1" dirty="0"/>
              <a:t> и зайцы» </a:t>
            </a:r>
            <a:endParaRPr lang="ru-RU" sz="2800" i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800" i="1" dirty="0"/>
              <a:t>И.С. </a:t>
            </a:r>
            <a:r>
              <a:rPr lang="ru-RU" sz="2800" i="1" dirty="0" smtClean="0"/>
              <a:t>Тургенева </a:t>
            </a:r>
            <a:r>
              <a:rPr lang="ru-RU" sz="2800" i="1" dirty="0"/>
              <a:t>«</a:t>
            </a:r>
            <a:r>
              <a:rPr lang="ru-RU" sz="2800" i="1" dirty="0" err="1"/>
              <a:t>Муму</a:t>
            </a:r>
            <a:r>
              <a:rPr lang="ru-RU" sz="2800" i="1" dirty="0"/>
              <a:t>» </a:t>
            </a:r>
            <a:endParaRPr lang="ru-RU" sz="2800" i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800" i="1" dirty="0"/>
              <a:t>Л. Н. Толстого «Много ли человеку земли нужно?» </a:t>
            </a:r>
            <a:endParaRPr lang="ru-RU" sz="2800" i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800" i="1" dirty="0" smtClean="0"/>
              <a:t>Г. Х. Андерсен </a:t>
            </a:r>
            <a:r>
              <a:rPr lang="ru-RU" sz="2800" i="1" dirty="0"/>
              <a:t>«</a:t>
            </a:r>
            <a:r>
              <a:rPr lang="ru-RU" sz="2800" i="1" dirty="0" err="1"/>
              <a:t>Дюймовочка</a:t>
            </a:r>
            <a:r>
              <a:rPr lang="ru-RU" sz="2800" i="1" dirty="0" smtClean="0"/>
              <a:t>» </a:t>
            </a:r>
            <a:endParaRPr lang="ru-RU" sz="2800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Цели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 algn="ctr">
              <a:buFont typeface="Wingdings" pitchFamily="2" charset="2"/>
              <a:buChar char="ü"/>
            </a:pPr>
            <a:endParaRPr lang="ru-RU" i="1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i="1" dirty="0" smtClean="0"/>
              <a:t>Исследовать </a:t>
            </a:r>
            <a:r>
              <a:rPr lang="ru-RU" i="1" dirty="0"/>
              <a:t>причины возникновение единиц измерений в древности.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i="1" dirty="0"/>
              <a:t>Выявить использование старинных единиц измерения в практической деятельности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Font typeface="Wingdings" pitchFamily="2" charset="2"/>
              <a:buChar char="ü"/>
            </a:pPr>
            <a:endParaRPr lang="ru-RU" i="1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i="1" dirty="0" smtClean="0"/>
              <a:t>Рассмотреть </a:t>
            </a:r>
            <a:r>
              <a:rPr lang="ru-RU" i="1" dirty="0"/>
              <a:t>историю происхождения измерений на Руси.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i="1" dirty="0"/>
              <a:t>Познакомиться с использованием измерений у разных народов.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i="1" dirty="0"/>
              <a:t>Выяснить, как используются старинные единицы измерений в современности.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Методы исследования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endParaRPr lang="ru-RU" sz="40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4000" dirty="0" smtClean="0"/>
              <a:t>поисковый </a:t>
            </a:r>
          </a:p>
          <a:p>
            <a:pPr algn="ctr">
              <a:buFont typeface="Wingdings" pitchFamily="2" charset="2"/>
              <a:buChar char="Ø"/>
            </a:pPr>
            <a:r>
              <a:rPr lang="ru-RU" sz="4000" dirty="0" smtClean="0"/>
              <a:t>анкетирование </a:t>
            </a:r>
          </a:p>
          <a:p>
            <a:pPr algn="ctr">
              <a:buFont typeface="Wingdings" pitchFamily="2" charset="2"/>
              <a:buChar char="Ø"/>
            </a:pPr>
            <a:r>
              <a:rPr lang="ru-RU" sz="4000" dirty="0" smtClean="0"/>
              <a:t>эксперимент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Знаете </a:t>
            </a:r>
            <a:r>
              <a:rPr lang="ru-RU" b="1" i="1" dirty="0"/>
              <a:t>ли вы историю возникновения единиц измерения?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03648" y="2060848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Знаете ли вы </a:t>
            </a:r>
            <a:r>
              <a:rPr lang="ru-RU" b="1" i="1" dirty="0"/>
              <a:t>старинные единицы </a:t>
            </a:r>
            <a:r>
              <a:rPr lang="ru-RU" b="1" i="1" dirty="0" smtClean="0"/>
              <a:t>измерения? 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208912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Почему, по вашему мнению, в современном мире люди используют международную систему единиц?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3212976"/>
          <a:ext cx="8229600" cy="337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474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Содержание</vt:lpstr>
      <vt:lpstr>Введение</vt:lpstr>
      <vt:lpstr>Цели</vt:lpstr>
      <vt:lpstr>Задачи</vt:lpstr>
      <vt:lpstr>Методы исследования</vt:lpstr>
      <vt:lpstr>Знаете ли вы историю возникновения единиц измерения? </vt:lpstr>
      <vt:lpstr>Знаете ли вы старинные единицы измерения? </vt:lpstr>
      <vt:lpstr>Почему, по вашему мнению, в современном мире люди используют международную систему единиц?                       </vt:lpstr>
      <vt:lpstr>Хотели бы вы узнать о старинных единицах измерения и историю их возникновения? </vt:lpstr>
      <vt:lpstr>Надо ли современному человеку знать старинные единицы измерения?</vt:lpstr>
      <vt:lpstr>Любопытные способы измерений</vt:lpstr>
      <vt:lpstr>Единицы измерения Древней Руси </vt:lpstr>
      <vt:lpstr>Презентация PowerPoint</vt:lpstr>
      <vt:lpstr>Презентация PowerPoint</vt:lpstr>
      <vt:lpstr> </vt:lpstr>
      <vt:lpstr>Презентация PowerPoint</vt:lpstr>
      <vt:lpstr>Заключение</vt:lpstr>
      <vt:lpstr>Используемая литература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</dc:creator>
  <cp:lastModifiedBy>User</cp:lastModifiedBy>
  <cp:revision>15</cp:revision>
  <dcterms:created xsi:type="dcterms:W3CDTF">2018-01-16T15:53:33Z</dcterms:created>
  <dcterms:modified xsi:type="dcterms:W3CDTF">2018-01-18T07:24:48Z</dcterms:modified>
</cp:coreProperties>
</file>