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65" r:id="rId3"/>
    <p:sldId id="310" r:id="rId4"/>
    <p:sldId id="314" r:id="rId5"/>
    <p:sldId id="320" r:id="rId6"/>
    <p:sldId id="321" r:id="rId7"/>
    <p:sldId id="322" r:id="rId8"/>
    <p:sldId id="325" r:id="rId9"/>
    <p:sldId id="324" r:id="rId10"/>
    <p:sldId id="326" r:id="rId11"/>
    <p:sldId id="327" r:id="rId12"/>
    <p:sldId id="328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64" d="100"/>
          <a:sy n="64" d="100"/>
        </p:scale>
        <p:origin x="72" y="300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Опрос: Какой герб города Старая Купавна вам нравится больше?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31EEE82-E85B-40EB-8F9A-280CC3C176FC}" type="VALUE">
                      <a:rPr lang="ru-RU" sz="2600" baseline="0" smtClean="0"/>
                      <a:pPr/>
                      <a:t>[ЗНАЧЕНИЕ]</a:t>
                    </a:fld>
                    <a:r>
                      <a:rPr lang="ru-RU" sz="2600" baseline="0" dirty="0" smtClean="0"/>
                      <a:t> человек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37772E7-4C35-4BD4-9445-A7F9D2B75FDA}" type="VALUE">
                      <a:rPr lang="ru-RU" sz="2600" smtClean="0"/>
                      <a:pPr/>
                      <a:t>[ЗНАЧЕНИЕ]</a:t>
                    </a:fld>
                    <a:r>
                      <a:rPr lang="ru-RU" sz="2600" dirty="0" smtClean="0"/>
                      <a:t> человек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Старый герб</c:v>
                </c:pt>
                <c:pt idx="1">
                  <c:v>Новый герб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3319751219652066"/>
          <c:y val="0.87231690730510059"/>
          <c:w val="0.37892915760662566"/>
          <c:h val="0.113616930785622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t>15.04.2018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t>15.04.2018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15.04.2018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raldika.ru/" TargetMode="External"/><Relationship Id="rId2" Type="http://schemas.openxmlformats.org/officeDocument/2006/relationships/hyperlink" Target="http://mo-stkupavna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y-old-kupavna.ucoz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65214" y="980728"/>
            <a:ext cx="8229600" cy="273630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Родной город</a:t>
            </a:r>
            <a:br>
              <a:rPr lang="ru-RU" i="1" dirty="0" smtClean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История о гербе</a:t>
            </a:r>
            <a:r>
              <a:rPr lang="ru-RU" i="1" dirty="0" smtClean="0">
                <a:latin typeface="Georgia" panose="02040502050405020303" pitchFamily="18" charset="0"/>
              </a:rPr>
              <a:t/>
            </a:r>
            <a:br>
              <a:rPr lang="ru-RU" i="1" dirty="0" smtClean="0">
                <a:latin typeface="Georgia" panose="02040502050405020303" pitchFamily="18" charset="0"/>
              </a:rPr>
            </a:br>
            <a:endParaRPr lang="ru-RU" i="1" dirty="0">
              <a:latin typeface="Georgia" panose="02040502050405020303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65213" y="3861048"/>
            <a:ext cx="8229600" cy="2158752"/>
          </a:xfrm>
        </p:spPr>
        <p:txBody>
          <a:bodyPr>
            <a:normAutofit/>
          </a:bodyPr>
          <a:lstStyle/>
          <a:p>
            <a:pPr algn="r"/>
            <a:r>
              <a:rPr lang="ru-RU" i="1" cap="none" dirty="0">
                <a:solidFill>
                  <a:srgbClr val="FFFF00"/>
                </a:solidFill>
                <a:latin typeface="Georgia" panose="02040502050405020303" pitchFamily="18" charset="0"/>
              </a:rPr>
              <a:t>Ученицы </a:t>
            </a:r>
            <a:r>
              <a:rPr lang="ru-RU" i="1" cap="none" dirty="0" smtClean="0">
                <a:solidFill>
                  <a:srgbClr val="FFFF00"/>
                </a:solidFill>
                <a:latin typeface="Georgia" panose="02040502050405020303" pitchFamily="18" charset="0"/>
              </a:rPr>
              <a:t>3 </a:t>
            </a:r>
            <a:r>
              <a:rPr lang="ru-RU" i="1" cap="none" dirty="0">
                <a:solidFill>
                  <a:srgbClr val="FFFF00"/>
                </a:solidFill>
                <a:latin typeface="Georgia" panose="02040502050405020303" pitchFamily="18" charset="0"/>
              </a:rPr>
              <a:t>Б класса</a:t>
            </a:r>
            <a:br>
              <a:rPr lang="ru-RU" i="1" cap="none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i="1" cap="none" dirty="0">
                <a:solidFill>
                  <a:srgbClr val="FFFF00"/>
                </a:solidFill>
                <a:latin typeface="Georgia" panose="02040502050405020303" pitchFamily="18" charset="0"/>
              </a:rPr>
              <a:t>МБОУ СОШ № 34</a:t>
            </a:r>
            <a:br>
              <a:rPr lang="ru-RU" i="1" cap="none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i="1" cap="none" dirty="0" err="1">
                <a:solidFill>
                  <a:srgbClr val="FFFF00"/>
                </a:solidFill>
                <a:latin typeface="Georgia" panose="02040502050405020303" pitchFamily="18" charset="0"/>
              </a:rPr>
              <a:t>Приклонской</a:t>
            </a:r>
            <a:r>
              <a:rPr lang="ru-RU" i="1" cap="none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ru-RU" i="1" cap="none" dirty="0" smtClean="0">
                <a:solidFill>
                  <a:srgbClr val="FFFF00"/>
                </a:solidFill>
                <a:latin typeface="Georgia" panose="02040502050405020303" pitchFamily="18" charset="0"/>
              </a:rPr>
              <a:t>Александры</a:t>
            </a:r>
          </a:p>
          <a:p>
            <a:pPr algn="r"/>
            <a:endParaRPr lang="ru-RU" i="1" cap="none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/>
            <a:endParaRPr lang="ru-RU" i="1" cap="none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/>
            <a:endParaRPr lang="ru-RU" i="1" cap="none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i="1" cap="none" dirty="0" smtClean="0">
                <a:solidFill>
                  <a:srgbClr val="FFFF00"/>
                </a:solidFill>
                <a:latin typeface="Georgia" panose="02040502050405020303" pitchFamily="18" charset="0"/>
              </a:rPr>
              <a:t>г. Старая </a:t>
            </a:r>
            <a:r>
              <a:rPr lang="ru-RU" i="1" cap="none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Купавна</a:t>
            </a:r>
            <a:r>
              <a:rPr lang="ru-RU" i="1" cap="none" dirty="0" smtClean="0">
                <a:solidFill>
                  <a:srgbClr val="FFFF00"/>
                </a:solidFill>
                <a:latin typeface="Georgia" panose="02040502050405020303" pitchFamily="18" charset="0"/>
              </a:rPr>
              <a:t> 2017г.</a:t>
            </a:r>
            <a:endParaRPr lang="ru-RU" i="1" cap="none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60648"/>
            <a:ext cx="7267045" cy="57606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Используемые источники</a:t>
            </a:r>
            <a:endParaRPr lang="ru-RU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2060848"/>
            <a:ext cx="10501807" cy="395895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cap="none" dirty="0" smtClean="0">
                <a:latin typeface="Georgia" panose="02040502050405020303" pitchFamily="18" charset="0"/>
              </a:rPr>
              <a:t>Книга «Купавна в судьбе </a:t>
            </a:r>
            <a:r>
              <a:rPr lang="ru-RU" cap="none" dirty="0" err="1" smtClean="0">
                <a:latin typeface="Georgia" panose="02040502050405020303" pitchFamily="18" charset="0"/>
              </a:rPr>
              <a:t>россии</a:t>
            </a:r>
            <a:r>
              <a:rPr lang="ru-RU" cap="none" dirty="0" smtClean="0">
                <a:latin typeface="Georgia" panose="02040502050405020303" pitchFamily="18" charset="0"/>
              </a:rPr>
              <a:t>» Куликова А.А.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cap="none" dirty="0" smtClean="0">
                <a:latin typeface="Georgia" panose="02040502050405020303" pitchFamily="18" charset="0"/>
              </a:rPr>
              <a:t>Толковый словарь </a:t>
            </a:r>
            <a:r>
              <a:rPr lang="ru-RU" cap="none" dirty="0" err="1" smtClean="0">
                <a:latin typeface="Georgia" panose="02040502050405020303" pitchFamily="18" charset="0"/>
              </a:rPr>
              <a:t>с.и</a:t>
            </a:r>
            <a:r>
              <a:rPr lang="ru-RU" cap="none" dirty="0" smtClean="0">
                <a:latin typeface="Georgia" panose="02040502050405020303" pitchFamily="18" charset="0"/>
              </a:rPr>
              <a:t>. Ожегова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cap="none" dirty="0" smtClean="0">
                <a:latin typeface="Georgia" panose="02040502050405020303" pitchFamily="18" charset="0"/>
              </a:rPr>
              <a:t>Официальный сайт города Старая купавна (</a:t>
            </a:r>
            <a:r>
              <a:rPr lang="en-US" cap="none" dirty="0">
                <a:latin typeface="Georgia" panose="02040502050405020303" pitchFamily="18" charset="0"/>
                <a:hlinkClick r:id="rId2"/>
              </a:rPr>
              <a:t>http://</a:t>
            </a:r>
            <a:r>
              <a:rPr lang="en-US" cap="none" dirty="0" smtClean="0">
                <a:latin typeface="Georgia" panose="02040502050405020303" pitchFamily="18" charset="0"/>
                <a:hlinkClick r:id="rId2"/>
              </a:rPr>
              <a:t>mo-stkupavna.ru</a:t>
            </a:r>
            <a:r>
              <a:rPr lang="ru-RU" cap="none" dirty="0" smtClean="0">
                <a:latin typeface="Georgia" panose="02040502050405020303" pitchFamily="18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cap="none" dirty="0" smtClean="0">
                <a:latin typeface="Georgia" panose="02040502050405020303" pitchFamily="18" charset="0"/>
              </a:rPr>
              <a:t>Сайт </a:t>
            </a:r>
            <a:r>
              <a:rPr lang="ru-RU" cap="none" dirty="0" err="1" smtClean="0">
                <a:latin typeface="Georgia" panose="02040502050405020303" pitchFamily="18" charset="0"/>
              </a:rPr>
              <a:t>геральдика.ру</a:t>
            </a:r>
            <a:r>
              <a:rPr lang="ru-RU" cap="none" dirty="0" smtClean="0">
                <a:latin typeface="Georgia" panose="02040502050405020303" pitchFamily="18" charset="0"/>
              </a:rPr>
              <a:t> (</a:t>
            </a:r>
            <a:r>
              <a:rPr lang="en-US" cap="none" dirty="0">
                <a:latin typeface="Georgia" panose="02040502050405020303" pitchFamily="18" charset="0"/>
                <a:hlinkClick r:id="rId3"/>
              </a:rPr>
              <a:t>http://</a:t>
            </a:r>
            <a:r>
              <a:rPr lang="en-US" cap="none" dirty="0" smtClean="0">
                <a:latin typeface="Georgia" panose="02040502050405020303" pitchFamily="18" charset="0"/>
                <a:hlinkClick r:id="rId3"/>
              </a:rPr>
              <a:t>geraldika.ru</a:t>
            </a:r>
            <a:r>
              <a:rPr lang="ru-RU" cap="none" dirty="0" smtClean="0">
                <a:latin typeface="Georgia" panose="02040502050405020303" pitchFamily="18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cap="none" dirty="0" smtClean="0">
                <a:latin typeface="Georgia" panose="02040502050405020303" pitchFamily="18" charset="0"/>
              </a:rPr>
              <a:t>Сайт «старая купавна» (</a:t>
            </a:r>
            <a:r>
              <a:rPr lang="en-US" cap="none" dirty="0">
                <a:latin typeface="Georgia" panose="02040502050405020303" pitchFamily="18" charset="0"/>
                <a:hlinkClick r:id="rId4"/>
              </a:rPr>
              <a:t>http://</a:t>
            </a:r>
            <a:r>
              <a:rPr lang="en-US" cap="none" dirty="0" smtClean="0">
                <a:latin typeface="Georgia" panose="02040502050405020303" pitchFamily="18" charset="0"/>
                <a:hlinkClick r:id="rId4"/>
              </a:rPr>
              <a:t>my-old-kupavna.ucoz.ru</a:t>
            </a:r>
            <a:r>
              <a:rPr lang="ru-RU" cap="none" dirty="0" smtClean="0">
                <a:latin typeface="Georgia" panose="02040502050405020303" pitchFamily="18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cap="none" dirty="0" smtClean="0">
                <a:latin typeface="Georgia" panose="02040502050405020303" pitchFamily="18" charset="0"/>
              </a:rPr>
              <a:t>Сайт «старая купавна» (</a:t>
            </a:r>
            <a:r>
              <a:rPr lang="en-US" cap="none" dirty="0">
                <a:latin typeface="Georgia" panose="02040502050405020303" pitchFamily="18" charset="0"/>
              </a:rPr>
              <a:t>http://</a:t>
            </a:r>
            <a:r>
              <a:rPr lang="en-US" cap="none" dirty="0" smtClean="0">
                <a:latin typeface="Georgia" panose="02040502050405020303" pitchFamily="18" charset="0"/>
              </a:rPr>
              <a:t>www.starayakupavna.ru</a:t>
            </a:r>
            <a:r>
              <a:rPr lang="ru-RU" cap="none" dirty="0" smtClean="0">
                <a:latin typeface="Georgia" panose="02040502050405020303" pitchFamily="18" charset="0"/>
              </a:rPr>
              <a:t>)</a:t>
            </a:r>
            <a:endParaRPr lang="ru-RU" cap="non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844824"/>
            <a:ext cx="10147366" cy="2016224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sz="66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031776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История о гербе</a:t>
            </a:r>
            <a:endParaRPr lang="ru-RU" sz="5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Цели и задачи</a:t>
            </a:r>
          </a:p>
          <a:p>
            <a:r>
              <a:rPr lang="ru-RU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Общие сведения о г. Старая Купавна</a:t>
            </a:r>
          </a:p>
          <a:p>
            <a:r>
              <a:rPr lang="ru-RU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Что такое герб?</a:t>
            </a:r>
          </a:p>
          <a:p>
            <a:r>
              <a:rPr lang="ru-RU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Первый герб Старой Купавны</a:t>
            </a:r>
          </a:p>
          <a:p>
            <a:r>
              <a:rPr lang="ru-RU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Второй герб Старой Купавны</a:t>
            </a:r>
          </a:p>
          <a:p>
            <a:r>
              <a:rPr lang="ru-RU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Заключение</a:t>
            </a:r>
          </a:p>
          <a:p>
            <a:r>
              <a:rPr lang="ru-RU" i="1" dirty="0">
                <a:solidFill>
                  <a:srgbClr val="FFFF00"/>
                </a:solidFill>
                <a:latin typeface="Georgia" panose="02040502050405020303" pitchFamily="18" charset="0"/>
              </a:rPr>
              <a:t>Используемые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188640"/>
            <a:ext cx="7267045" cy="64807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Цели и задачи</a:t>
            </a:r>
            <a:endParaRPr lang="ru-RU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268760"/>
            <a:ext cx="9709719" cy="4751041"/>
          </a:xfrm>
        </p:spPr>
        <p:txBody>
          <a:bodyPr/>
          <a:lstStyle/>
          <a:p>
            <a:pPr algn="just"/>
            <a:r>
              <a:rPr lang="ru-RU" cap="none" dirty="0" smtClean="0">
                <a:latin typeface="Georgia" panose="02040502050405020303" pitchFamily="18" charset="0"/>
              </a:rPr>
              <a:t>	1. Ознакомление с историей возникновения герба города Старая </a:t>
            </a:r>
            <a:r>
              <a:rPr lang="ru-RU" cap="none" dirty="0" err="1" smtClean="0">
                <a:latin typeface="Georgia" panose="02040502050405020303" pitchFamily="18" charset="0"/>
              </a:rPr>
              <a:t>Купавна</a:t>
            </a:r>
            <a:r>
              <a:rPr lang="ru-RU" cap="none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cap="none" dirty="0" smtClean="0">
                <a:latin typeface="Georgia" panose="02040502050405020303" pitchFamily="18" charset="0"/>
              </a:rPr>
              <a:t>	2. Возбуждение интереса к изучению истории родного города и страны в целом.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1052736"/>
            <a:ext cx="10579414" cy="432048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FF00"/>
                </a:solidFill>
                <a:latin typeface="Georgia" panose="02040502050405020303" pitchFamily="18" charset="0"/>
              </a:rPr>
              <a:t>Общие сведения о г. Старая Купавна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052736"/>
            <a:ext cx="7048043" cy="4967065"/>
          </a:xfrm>
        </p:spPr>
        <p:txBody>
          <a:bodyPr/>
          <a:lstStyle/>
          <a:p>
            <a:pPr algn="just"/>
            <a:r>
              <a:rPr lang="ru-RU" cap="none" dirty="0" smtClean="0">
                <a:latin typeface="Georgia" panose="02040502050405020303" pitchFamily="18" charset="0"/>
              </a:rPr>
              <a:t>	Поселение на реке </a:t>
            </a:r>
            <a:r>
              <a:rPr lang="ru-RU" cap="none" dirty="0" err="1" smtClean="0">
                <a:latin typeface="Georgia" panose="02040502050405020303" pitchFamily="18" charset="0"/>
              </a:rPr>
              <a:t>Купавна</a:t>
            </a:r>
            <a:r>
              <a:rPr lang="ru-RU" cap="none" dirty="0" smtClean="0">
                <a:latin typeface="Georgia" panose="02040502050405020303" pitchFamily="18" charset="0"/>
              </a:rPr>
              <a:t> существует уже очень давно. Первое упоминание относится к 1353 г. В источнике упоминается «новое село на </a:t>
            </a:r>
            <a:r>
              <a:rPr lang="ru-RU" cap="none" dirty="0" err="1" smtClean="0">
                <a:latin typeface="Georgia" panose="02040502050405020303" pitchFamily="18" charset="0"/>
              </a:rPr>
              <a:t>Купавне</a:t>
            </a:r>
            <a:r>
              <a:rPr lang="ru-RU" cap="none" dirty="0" smtClean="0">
                <a:latin typeface="Georgia" panose="02040502050405020303" pitchFamily="18" charset="0"/>
              </a:rPr>
              <a:t>».</a:t>
            </a:r>
          </a:p>
          <a:p>
            <a:pPr algn="just"/>
            <a:r>
              <a:rPr lang="ru-RU" cap="none" dirty="0" smtClean="0">
                <a:latin typeface="Georgia" panose="02040502050405020303" pitchFamily="18" charset="0"/>
              </a:rPr>
              <a:t>	</a:t>
            </a:r>
          </a:p>
          <a:p>
            <a:pPr algn="just"/>
            <a:r>
              <a:rPr lang="ru-RU" cap="none" dirty="0" smtClean="0">
                <a:latin typeface="Georgia" panose="02040502050405020303" pitchFamily="18" charset="0"/>
              </a:rPr>
              <a:t>	С того времени и через века росло и крепло поселение на берегу реки </a:t>
            </a:r>
            <a:r>
              <a:rPr lang="ru-RU" cap="none" dirty="0" err="1" smtClean="0">
                <a:latin typeface="Georgia" panose="02040502050405020303" pitchFamily="18" charset="0"/>
              </a:rPr>
              <a:t>Купавна</a:t>
            </a:r>
            <a:r>
              <a:rPr lang="ru-RU" cap="none" dirty="0" smtClean="0">
                <a:latin typeface="Georgia" panose="02040502050405020303" pitchFamily="18" charset="0"/>
              </a:rPr>
              <a:t>, и в 20 веке окончательно сформировался рабочий поселок городского типа Старая </a:t>
            </a:r>
            <a:r>
              <a:rPr lang="ru-RU" cap="none" dirty="0" err="1" smtClean="0">
                <a:latin typeface="Georgia" panose="02040502050405020303" pitchFamily="18" charset="0"/>
              </a:rPr>
              <a:t>Купавна</a:t>
            </a:r>
            <a:r>
              <a:rPr lang="ru-RU" cap="none" dirty="0" smtClean="0">
                <a:latin typeface="Georgia" panose="02040502050405020303" pitchFamily="18" charset="0"/>
              </a:rPr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51" y="3942472"/>
            <a:ext cx="3438968" cy="2304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80" y="1096707"/>
            <a:ext cx="3456384" cy="2336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4005064"/>
            <a:ext cx="3525772" cy="21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60648"/>
            <a:ext cx="7267045" cy="576064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FF00"/>
                </a:solidFill>
                <a:latin typeface="Georgia" panose="02040502050405020303" pitchFamily="18" charset="0"/>
              </a:rPr>
              <a:t>Что такое герб?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2060848"/>
            <a:ext cx="8845623" cy="3958953"/>
          </a:xfrm>
        </p:spPr>
        <p:txBody>
          <a:bodyPr/>
          <a:lstStyle/>
          <a:p>
            <a:pPr algn="just"/>
            <a:r>
              <a:rPr lang="ru-RU" cap="none" dirty="0" smtClean="0">
                <a:latin typeface="Georgia" panose="02040502050405020303" pitchFamily="18" charset="0"/>
              </a:rPr>
              <a:t>	Как </a:t>
            </a:r>
            <a:r>
              <a:rPr lang="ru-RU" cap="none" dirty="0">
                <a:latin typeface="Georgia" panose="02040502050405020303" pitchFamily="18" charset="0"/>
              </a:rPr>
              <a:t>пишет толковый словарь Ожегова, герб – это эмблема какого-либо государства, сословия, рода или города, которую изображают на флагах, монетах, печатях, а также государственных и прочих официальных документах.</a:t>
            </a:r>
            <a:br>
              <a:rPr lang="ru-RU" cap="none" dirty="0">
                <a:latin typeface="Georgia" panose="02040502050405020303" pitchFamily="18" charset="0"/>
              </a:rPr>
            </a:br>
            <a:endParaRPr lang="ru-RU" cap="none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22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60648"/>
            <a:ext cx="10507406" cy="1152128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FF00"/>
                </a:solidFill>
                <a:latin typeface="Georgia" panose="02040502050405020303" pitchFamily="18" charset="0"/>
              </a:rPr>
              <a:t>Первый герб Старой Купавны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2492896"/>
            <a:ext cx="4597151" cy="2160240"/>
          </a:xfrm>
        </p:spPr>
        <p:txBody>
          <a:bodyPr>
            <a:normAutofit/>
          </a:bodyPr>
          <a:lstStyle/>
          <a:p>
            <a:pPr algn="just"/>
            <a:r>
              <a:rPr lang="ru-RU" cap="none" dirty="0" smtClean="0">
                <a:latin typeface="Georgia" panose="02040502050405020303" pitchFamily="18" charset="0"/>
              </a:rPr>
              <a:t>	В </a:t>
            </a:r>
            <a:r>
              <a:rPr lang="ru-RU" cap="none" dirty="0">
                <a:latin typeface="Georgia" panose="02040502050405020303" pitchFamily="18" charset="0"/>
              </a:rPr>
              <a:t>конце 20 века в нашей стране начал </a:t>
            </a:r>
            <a:r>
              <a:rPr lang="ru-RU" cap="none" dirty="0" smtClean="0">
                <a:latin typeface="Georgia" panose="02040502050405020303" pitchFamily="18" charset="0"/>
              </a:rPr>
              <a:t>появляться </a:t>
            </a:r>
            <a:r>
              <a:rPr lang="ru-RU" cap="none" dirty="0">
                <a:latin typeface="Georgia" panose="02040502050405020303" pitchFamily="18" charset="0"/>
              </a:rPr>
              <a:t>интерес к отличительным знакам и </a:t>
            </a:r>
            <a:r>
              <a:rPr lang="ru-RU" cap="none" dirty="0" smtClean="0">
                <a:latin typeface="Georgia" panose="02040502050405020303" pitchFamily="18" charset="0"/>
              </a:rPr>
              <a:t>гербам, </a:t>
            </a:r>
            <a:r>
              <a:rPr lang="ru-RU" cap="none" dirty="0">
                <a:latin typeface="Georgia" panose="02040502050405020303" pitchFamily="18" charset="0"/>
              </a:rPr>
              <a:t>и в 1986 году был создан герб Старой Купавны.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1268760"/>
            <a:ext cx="4248472" cy="42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60648"/>
            <a:ext cx="10075358" cy="576064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FF00"/>
                </a:solidFill>
                <a:latin typeface="Georgia" panose="02040502050405020303" pitchFamily="18" charset="0"/>
              </a:rPr>
              <a:t>Второй герб Старой Купавны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268760"/>
            <a:ext cx="5533255" cy="4968552"/>
          </a:xfrm>
        </p:spPr>
        <p:txBody>
          <a:bodyPr>
            <a:normAutofit/>
          </a:bodyPr>
          <a:lstStyle/>
          <a:p>
            <a:pPr algn="just"/>
            <a:r>
              <a:rPr lang="ru-RU" cap="none" dirty="0" smtClean="0">
                <a:latin typeface="Georgia" panose="02040502050405020303" pitchFamily="18" charset="0"/>
              </a:rPr>
              <a:t>	В </a:t>
            </a:r>
            <a:r>
              <a:rPr lang="ru-RU" cap="none" dirty="0">
                <a:latin typeface="Georgia" panose="02040502050405020303" pitchFamily="18" charset="0"/>
              </a:rPr>
              <a:t>2006 году он был разработан и утверждён. </a:t>
            </a:r>
            <a:endParaRPr lang="ru-RU" cap="none" dirty="0" smtClean="0">
              <a:latin typeface="Georgia" panose="02040502050405020303" pitchFamily="18" charset="0"/>
            </a:endParaRPr>
          </a:p>
          <a:p>
            <a:pPr algn="just"/>
            <a:r>
              <a:rPr lang="ru-RU" cap="none" dirty="0">
                <a:latin typeface="Georgia" panose="02040502050405020303" pitchFamily="18" charset="0"/>
              </a:rPr>
              <a:t>	</a:t>
            </a:r>
            <a:r>
              <a:rPr lang="ru-RU" cap="none" dirty="0" smtClean="0">
                <a:latin typeface="Georgia" panose="02040502050405020303" pitchFamily="18" charset="0"/>
              </a:rPr>
              <a:t>Новый </a:t>
            </a:r>
            <a:r>
              <a:rPr lang="ru-RU" cap="none" dirty="0">
                <a:latin typeface="Georgia" panose="02040502050405020303" pitchFamily="18" charset="0"/>
              </a:rPr>
              <a:t>герб </a:t>
            </a:r>
            <a:r>
              <a:rPr lang="ru-RU" cap="none" dirty="0" smtClean="0">
                <a:latin typeface="Georgia" panose="02040502050405020303" pitchFamily="18" charset="0"/>
              </a:rPr>
              <a:t>отражает </a:t>
            </a:r>
            <a:r>
              <a:rPr lang="ru-RU" cap="none" dirty="0">
                <a:latin typeface="Georgia" panose="02040502050405020303" pitchFamily="18" charset="0"/>
              </a:rPr>
              <a:t>не столько экономический, сколько исторический аспект</a:t>
            </a:r>
            <a:r>
              <a:rPr lang="ru-RU" cap="none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cap="none" dirty="0" smtClean="0">
                <a:latin typeface="Georgia" panose="02040502050405020303" pitchFamily="18" charset="0"/>
              </a:rPr>
              <a:t>	Было </a:t>
            </a:r>
            <a:r>
              <a:rPr lang="ru-RU" cap="none" dirty="0">
                <a:latin typeface="Georgia" panose="02040502050405020303" pitchFamily="18" charset="0"/>
              </a:rPr>
              <a:t>использовано изображение кувшинки — купавки, давшей когда-то название реке, а позже и селу. </a:t>
            </a:r>
            <a:endParaRPr lang="ru-RU" cap="none" dirty="0" smtClean="0">
              <a:latin typeface="Georgia" panose="02040502050405020303" pitchFamily="18" charset="0"/>
            </a:endParaRPr>
          </a:p>
          <a:p>
            <a:pPr algn="just"/>
            <a:r>
              <a:rPr lang="ru-RU" cap="none" dirty="0" smtClean="0">
                <a:latin typeface="Georgia" panose="02040502050405020303" pitchFamily="18" charset="0"/>
              </a:rPr>
              <a:t>	Голубой </a:t>
            </a:r>
            <a:r>
              <a:rPr lang="ru-RU" cap="none" dirty="0">
                <a:latin typeface="Georgia" panose="02040502050405020303" pitchFamily="18" charset="0"/>
              </a:rPr>
              <a:t>фон щита </a:t>
            </a:r>
            <a:r>
              <a:rPr lang="ru-RU" cap="none" dirty="0" err="1" smtClean="0">
                <a:latin typeface="Georgia" panose="02040502050405020303" pitchFamily="18" charset="0"/>
              </a:rPr>
              <a:t>символизи-рует</a:t>
            </a:r>
            <a:r>
              <a:rPr lang="ru-RU" cap="none" dirty="0" smtClean="0">
                <a:latin typeface="Georgia" panose="02040502050405020303" pitchFamily="18" charset="0"/>
              </a:rPr>
              <a:t> </a:t>
            </a:r>
            <a:r>
              <a:rPr lang="ru-RU" cap="none" dirty="0">
                <a:latin typeface="Georgia" panose="02040502050405020303" pitchFamily="18" charset="0"/>
              </a:rPr>
              <a:t>богатство окрестностей города водоёмами и то, что название города произошло от названия реки. </a:t>
            </a:r>
            <a:endParaRPr lang="ru-RU" cap="none" dirty="0" smtClean="0">
              <a:latin typeface="Georgia" panose="02040502050405020303" pitchFamily="18" charset="0"/>
            </a:endParaRPr>
          </a:p>
          <a:p>
            <a:pPr algn="just"/>
            <a:r>
              <a:rPr lang="ru-RU" cap="none" dirty="0">
                <a:latin typeface="Georgia" panose="02040502050405020303" pitchFamily="18" charset="0"/>
              </a:rPr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1268760"/>
            <a:ext cx="4285605" cy="422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60316446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9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60648"/>
            <a:ext cx="7267045" cy="576064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FF00"/>
                </a:solidFill>
                <a:latin typeface="Georgia" panose="02040502050405020303" pitchFamily="18" charset="0"/>
              </a:rPr>
              <a:t>Заключение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772816"/>
            <a:ext cx="8687333" cy="4246985"/>
          </a:xfrm>
        </p:spPr>
        <p:txBody>
          <a:bodyPr/>
          <a:lstStyle/>
          <a:p>
            <a:pPr algn="just"/>
            <a:r>
              <a:rPr lang="ru-RU" cap="none" dirty="0" smtClean="0">
                <a:latin typeface="Georgia" panose="02040502050405020303" pitchFamily="18" charset="0"/>
              </a:rPr>
              <a:t>	В </a:t>
            </a:r>
            <a:r>
              <a:rPr lang="ru-RU" cap="none" dirty="0">
                <a:latin typeface="Georgia" panose="02040502050405020303" pitchFamily="18" charset="0"/>
              </a:rPr>
              <a:t>заключении хочу сказать, что при подготовке проекта я так и не смогла ответить себе на вопрос: </a:t>
            </a:r>
          </a:p>
          <a:p>
            <a:pPr algn="just"/>
            <a:r>
              <a:rPr lang="ru-RU" cap="none" dirty="0" smtClean="0">
                <a:latin typeface="Georgia" panose="02040502050405020303" pitchFamily="18" charset="0"/>
              </a:rPr>
              <a:t>	</a:t>
            </a:r>
          </a:p>
          <a:p>
            <a:pPr algn="just"/>
            <a:r>
              <a:rPr lang="ru-RU" cap="none" dirty="0">
                <a:latin typeface="Georgia" panose="02040502050405020303" pitchFamily="18" charset="0"/>
              </a:rPr>
              <a:t>	</a:t>
            </a:r>
            <a:r>
              <a:rPr lang="ru-RU" cap="none" dirty="0" smtClean="0">
                <a:latin typeface="Georgia" panose="02040502050405020303" pitchFamily="18" charset="0"/>
              </a:rPr>
              <a:t>Почему, </a:t>
            </a:r>
            <a:r>
              <a:rPr lang="ru-RU" cap="none" dirty="0">
                <a:latin typeface="Georgia" panose="02040502050405020303" pitchFamily="18" charset="0"/>
              </a:rPr>
              <a:t>несмотря на </a:t>
            </a:r>
            <a:r>
              <a:rPr lang="ru-RU" cap="none" dirty="0" smtClean="0">
                <a:latin typeface="Georgia" panose="02040502050405020303" pitchFamily="18" charset="0"/>
              </a:rPr>
              <a:t>то, </a:t>
            </a:r>
            <a:r>
              <a:rPr lang="ru-RU" cap="none" dirty="0">
                <a:latin typeface="Georgia" panose="02040502050405020303" pitchFamily="18" charset="0"/>
              </a:rPr>
              <a:t>что у нас официально утвержден новый герб на голубом </a:t>
            </a:r>
            <a:r>
              <a:rPr lang="ru-RU" cap="none" dirty="0" smtClean="0">
                <a:latin typeface="Georgia" panose="02040502050405020303" pitchFamily="18" charset="0"/>
              </a:rPr>
              <a:t>фоне, </a:t>
            </a:r>
            <a:r>
              <a:rPr lang="ru-RU" cap="none" dirty="0">
                <a:latin typeface="Georgia" panose="02040502050405020303" pitchFamily="18" charset="0"/>
              </a:rPr>
              <a:t>до сих пор используется первый вариант герба? А утвержденный вариант почти не известен.</a:t>
            </a:r>
          </a:p>
          <a:p>
            <a:endParaRPr lang="ru-RU" cap="none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0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 цифровым тоннелем (широкоэкранный формат)</Template>
  <TotalTime>0</TotalTime>
  <Words>130</Words>
  <Application>Microsoft Office PowerPoint</Application>
  <PresentationFormat>Произвольный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Corbel</vt:lpstr>
      <vt:lpstr>Georgia</vt:lpstr>
      <vt:lpstr>Digital Blue Tunnel 16x9</vt:lpstr>
      <vt:lpstr>Родной город История о гербе </vt:lpstr>
      <vt:lpstr>История о гербе</vt:lpstr>
      <vt:lpstr>Цели и задачи</vt:lpstr>
      <vt:lpstr>Общие сведения о г. Старая Купавна </vt:lpstr>
      <vt:lpstr>Что такое герб?</vt:lpstr>
      <vt:lpstr>Первый герб Старой Купавны </vt:lpstr>
      <vt:lpstr>Второй герб Старой Купавны</vt:lpstr>
      <vt:lpstr>Презентация PowerPoint</vt:lpstr>
      <vt:lpstr>Заключение</vt:lpstr>
      <vt:lpstr>Используемые источники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2016-09-11T08:56:51Z</dcterms:created>
  <dcterms:modified xsi:type="dcterms:W3CDTF">2018-04-15T08:45:47Z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