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Ex2.xml" ContentType="application/vnd.ms-office.chartex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charts/chartEx1.xml" ContentType="application/vnd.ms-office.chartex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258" r:id="rId4"/>
    <p:sldId id="259" r:id="rId5"/>
    <p:sldId id="260" r:id="rId6"/>
    <p:sldId id="261" r:id="rId7"/>
    <p:sldId id="270" r:id="rId8"/>
    <p:sldId id="268" r:id="rId9"/>
    <p:sldId id="262" r:id="rId10"/>
    <p:sldId id="263" r:id="rId11"/>
    <p:sldId id="269" r:id="rId12"/>
    <p:sldId id="271" r:id="rId13"/>
    <p:sldId id="272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____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Лист1!$A$2:$A$9</cx:f>
        <cx:lvl ptCount="8" formatCode="0%">
          <cx:pt idx="0">0.040000000000000001</cx:pt>
          <cx:pt idx="1">0.040000000000000001</cx:pt>
          <cx:pt idx="2">0.040000000000000001</cx:pt>
          <cx:pt idx="3">0.040000000000000001</cx:pt>
          <cx:pt idx="4">0.83999999999999997</cx:pt>
        </cx:lvl>
      </cx:numDim>
    </cx:data>
  </cx:chartData>
  <cx:chart>
    <cx:title pos="t" align="ctr" overlay="0"/>
    <cx:plotArea>
      <cx:plotAreaRegion>
        <cx:series layoutId="waterfall" uniqueId="{0B5CE61A-C639-430F-BE6C-2F3CB411FF0C}">
          <cx:tx>
            <cx:txData>
              <cx:f>Лист1!$A$1</cx:f>
              <cx:v>Ряд 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Лист1!$A$2:$A$9</cx:f>
        <cx:lvl ptCount="8" formatCode="0%">
          <cx:pt idx="0">0.040000000000000001</cx:pt>
          <cx:pt idx="1">0.059999999999999998</cx:pt>
          <cx:pt idx="2">0.070000000000000007</cx:pt>
          <cx:pt idx="3">0.080000000000000002</cx:pt>
          <cx:pt idx="4">0.11</cx:pt>
          <cx:pt idx="5">0.14000000000000001</cx:pt>
          <cx:pt idx="6">0.20000000000000001</cx:pt>
          <cx:pt idx="7">0.29999999999999999</cx:pt>
        </cx:lvl>
      </cx:numDim>
    </cx:data>
  </cx:chartData>
  <cx:chart>
    <cx:title pos="t" align="ctr" overlay="0"/>
    <cx:plotArea>
      <cx:plotAreaRegion>
        <cx:series layoutId="waterfall" uniqueId="{CEF0F7D7-7DF2-4328-9302-0E32761666B1}">
          <cx:tx>
            <cx:txData>
              <cx:f>Лист1!$A$1</cx:f>
              <cx:v>Ряд 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  <cs:bodyPr wrap="square" lIns="38100" tIns="19050" rIns="38100" bIns="19050" anchor="ctr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87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67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35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00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68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84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46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33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24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2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65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50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76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233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081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08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587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76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663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535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2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07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8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55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13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81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96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2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88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4A73A-CEBF-4939-A28C-AE583A0886D1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60ED84-DA23-4C34-86B8-0BDDF949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742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326" y="953021"/>
            <a:ext cx="10633165" cy="1606163"/>
          </a:xfrm>
        </p:spPr>
        <p:txBody>
          <a:bodyPr>
            <a:noAutofit/>
          </a:bodyPr>
          <a:lstStyle/>
          <a:p>
            <a:r>
              <a:rPr lang="ru-RU" sz="6600" dirty="0" smtClean="0"/>
              <a:t>Проценты в нашей жизни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9085" y="3189799"/>
            <a:ext cx="10872084" cy="3668201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r>
              <a:rPr lang="ru-RU" altLang="ru-RU" sz="8000" b="1" i="1" dirty="0">
                <a:latin typeface="Book Antiqua" panose="02040602050305030304" pitchFamily="18" charset="0"/>
              </a:rPr>
              <a:t>Выполнили </a:t>
            </a:r>
            <a:r>
              <a:rPr lang="ru-RU" altLang="ru-RU" sz="8000" b="1" i="1" dirty="0" smtClean="0">
                <a:latin typeface="Book Antiqua" panose="02040602050305030304" pitchFamily="18" charset="0"/>
              </a:rPr>
              <a:t>ученицы 6  </a:t>
            </a:r>
            <a:r>
              <a:rPr lang="ru-RU" altLang="ru-RU" sz="8000" b="1" i="1" dirty="0">
                <a:latin typeface="Book Antiqua" panose="02040602050305030304" pitchFamily="18" charset="0"/>
              </a:rPr>
              <a:t>класса</a:t>
            </a:r>
          </a:p>
          <a:p>
            <a:pPr>
              <a:buClrTx/>
            </a:pPr>
            <a:r>
              <a:rPr lang="ru-RU" altLang="ru-RU" sz="8000" b="1" i="1" dirty="0">
                <a:latin typeface="Book Antiqua" panose="02040602050305030304" pitchFamily="18" charset="0"/>
              </a:rPr>
              <a:t>МБОУ СОШ № 34</a:t>
            </a:r>
          </a:p>
          <a:p>
            <a:pPr>
              <a:buClrTx/>
            </a:pPr>
            <a:endParaRPr lang="ru-RU" altLang="ru-RU" sz="8000" b="1" i="1" dirty="0">
              <a:solidFill>
                <a:srgbClr val="333399"/>
              </a:solidFill>
              <a:latin typeface="Book Antiqua" panose="02040602050305030304" pitchFamily="18" charset="0"/>
            </a:endParaRPr>
          </a:p>
          <a:p>
            <a:pPr>
              <a:buClrTx/>
            </a:pPr>
            <a:r>
              <a:rPr lang="ru-RU" altLang="ru-RU" sz="8000" b="1" i="1" dirty="0">
                <a:latin typeface="Book Antiqua" panose="02040602050305030304" pitchFamily="18" charset="0"/>
              </a:rPr>
              <a:t>Руководитель проекта</a:t>
            </a:r>
          </a:p>
          <a:p>
            <a:pPr>
              <a:buClrTx/>
            </a:pPr>
            <a:r>
              <a:rPr lang="ru-RU" altLang="ru-RU" sz="8000" b="1" i="1" dirty="0">
                <a:latin typeface="Book Antiqua" panose="02040602050305030304" pitchFamily="18" charset="0"/>
              </a:rPr>
              <a:t>Колесникова М.Г.</a:t>
            </a:r>
          </a:p>
          <a:p>
            <a:pPr>
              <a:buClrTx/>
            </a:pPr>
            <a:endParaRPr lang="ru-RU" altLang="ru-RU" sz="12800" b="1" i="1" dirty="0">
              <a:latin typeface="Book Antiqua" panose="02040602050305030304" pitchFamily="18" charset="0"/>
            </a:endParaRPr>
          </a:p>
          <a:p>
            <a:pPr algn="ctr">
              <a:buClrTx/>
            </a:pPr>
            <a:endParaRPr lang="ru-RU" altLang="ru-RU" sz="9600" b="1" i="1" dirty="0">
              <a:latin typeface="Book Antiqua" panose="02040602050305030304" pitchFamily="18" charset="0"/>
            </a:endParaRPr>
          </a:p>
          <a:p>
            <a:pPr algn="ctr">
              <a:buClrTx/>
            </a:pPr>
            <a:r>
              <a:rPr lang="ru-RU" altLang="ru-RU" sz="7200" b="1" i="1" dirty="0">
                <a:latin typeface="Book Antiqua" panose="02040602050305030304" pitchFamily="18" charset="0"/>
              </a:rPr>
              <a:t>г. </a:t>
            </a:r>
            <a:r>
              <a:rPr lang="ru-RU" altLang="ru-RU" sz="7200" b="1" i="1" dirty="0" smtClean="0">
                <a:latin typeface="Book Antiqua" panose="02040602050305030304" pitchFamily="18" charset="0"/>
              </a:rPr>
              <a:t>Старая </a:t>
            </a:r>
            <a:r>
              <a:rPr lang="ru-RU" altLang="ru-RU" sz="7200" b="1" i="1" dirty="0" err="1">
                <a:latin typeface="Book Antiqua" panose="02040602050305030304" pitchFamily="18" charset="0"/>
              </a:rPr>
              <a:t>Купавна</a:t>
            </a:r>
            <a:endParaRPr lang="ru-RU" altLang="ru-RU" sz="7200" b="1" i="1" dirty="0">
              <a:latin typeface="Book Antiqua" panose="02040602050305030304" pitchFamily="18" charset="0"/>
            </a:endParaRPr>
          </a:p>
          <a:p>
            <a:pPr algn="ctr">
              <a:buClrTx/>
            </a:pPr>
            <a:r>
              <a:rPr lang="ru-RU" altLang="ru-RU" sz="7200" b="1" i="1" dirty="0" smtClean="0">
                <a:latin typeface="Book Antiqua" panose="02040602050305030304" pitchFamily="18" charset="0"/>
              </a:rPr>
              <a:t>2019Г.</a:t>
            </a:r>
            <a:endParaRPr lang="ru-RU" altLang="ru-RU" sz="7200" b="1" i="1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153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882101"/>
            <a:ext cx="10515600" cy="117071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3" name="Диаграмма 12"/>
              <p:cNvGraphicFramePr/>
              <p:nvPr>
                <p:extLst>
                  <p:ext uri="{D42A27DB-BD31-4B8C-83A1-F6EECF244321}">
                    <p14:modId xmlns:p14="http://schemas.microsoft.com/office/powerpoint/2010/main" val="2665314136"/>
                  </p:ext>
                </p:extLst>
              </p:nvPr>
            </p:nvGraphicFramePr>
            <p:xfrm>
              <a:off x="1443604" y="1054561"/>
              <a:ext cx="8575040" cy="509974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3" name="Диаграмма 1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3604" y="1054561"/>
                <a:ext cx="8575040" cy="509974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780440"/>
              </p:ext>
            </p:extLst>
          </p:nvPr>
        </p:nvGraphicFramePr>
        <p:xfrm>
          <a:off x="1956464" y="1054561"/>
          <a:ext cx="75493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65">
                  <a:extLst>
                    <a:ext uri="{9D8B030D-6E8A-4147-A177-3AD203B41FA5}">
                      <a16:colId xmlns:a16="http://schemas.microsoft.com/office/drawing/2014/main" xmlns="" val="3040149293"/>
                    </a:ext>
                  </a:extLst>
                </a:gridCol>
                <a:gridCol w="943665">
                  <a:extLst>
                    <a:ext uri="{9D8B030D-6E8A-4147-A177-3AD203B41FA5}">
                      <a16:colId xmlns:a16="http://schemas.microsoft.com/office/drawing/2014/main" xmlns="" val="3571598652"/>
                    </a:ext>
                  </a:extLst>
                </a:gridCol>
                <a:gridCol w="943665">
                  <a:extLst>
                    <a:ext uri="{9D8B030D-6E8A-4147-A177-3AD203B41FA5}">
                      <a16:colId xmlns:a16="http://schemas.microsoft.com/office/drawing/2014/main" xmlns="" val="877745399"/>
                    </a:ext>
                  </a:extLst>
                </a:gridCol>
                <a:gridCol w="943665">
                  <a:extLst>
                    <a:ext uri="{9D8B030D-6E8A-4147-A177-3AD203B41FA5}">
                      <a16:colId xmlns:a16="http://schemas.microsoft.com/office/drawing/2014/main" xmlns="" val="888262956"/>
                    </a:ext>
                  </a:extLst>
                </a:gridCol>
                <a:gridCol w="943665">
                  <a:extLst>
                    <a:ext uri="{9D8B030D-6E8A-4147-A177-3AD203B41FA5}">
                      <a16:colId xmlns:a16="http://schemas.microsoft.com/office/drawing/2014/main" xmlns="" val="2513838949"/>
                    </a:ext>
                  </a:extLst>
                </a:gridCol>
                <a:gridCol w="943665">
                  <a:extLst>
                    <a:ext uri="{9D8B030D-6E8A-4147-A177-3AD203B41FA5}">
                      <a16:colId xmlns:a16="http://schemas.microsoft.com/office/drawing/2014/main" xmlns="" val="1648884574"/>
                    </a:ext>
                  </a:extLst>
                </a:gridCol>
                <a:gridCol w="943665">
                  <a:extLst>
                    <a:ext uri="{9D8B030D-6E8A-4147-A177-3AD203B41FA5}">
                      <a16:colId xmlns:a16="http://schemas.microsoft.com/office/drawing/2014/main" xmlns="" val="1240731897"/>
                    </a:ext>
                  </a:extLst>
                </a:gridCol>
                <a:gridCol w="943665">
                  <a:extLst>
                    <a:ext uri="{9D8B030D-6E8A-4147-A177-3AD203B41FA5}">
                      <a16:colId xmlns:a16="http://schemas.microsoft.com/office/drawing/2014/main" xmlns="" val="1503732170"/>
                    </a:ext>
                  </a:extLst>
                </a:gridCol>
              </a:tblGrid>
              <a:tr h="763325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АЛГЕБРА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ГЕОМЕТРИЯ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12976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94921" y="198782"/>
            <a:ext cx="2781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ДИАГРАММА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66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95417"/>
            <a:ext cx="10515600" cy="9143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   </a:t>
            </a:r>
            <a:r>
              <a:rPr lang="ru-RU" dirty="0" smtClean="0">
                <a:solidFill>
                  <a:srgbClr val="7030A0"/>
                </a:solidFill>
                <a:latin typeface="+mn-lt"/>
              </a:rPr>
              <a:t>ВЫВОД: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918" y="1645920"/>
            <a:ext cx="10515600" cy="42001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Мы выяснили, что в большинстве случаев, проценты используются в математике.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 помощью задач можно познать технику работы с процентами.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Узнали историю происхождения и их применение в древности.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Составили диаграмму понятия процентов у школьников.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Также выяснили  по многочисленным опросам, что в большинстве предметов школьной программы применяются проценты.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137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692" y="-484582"/>
            <a:ext cx="10515600" cy="2851208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СПАСИБО ЗА ВНИМАНИЕ…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4662" y="169498"/>
            <a:ext cx="3659137" cy="282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974" y="2039973"/>
            <a:ext cx="4501342" cy="2294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326" y="2978532"/>
            <a:ext cx="4521641" cy="33912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60" y="3952397"/>
            <a:ext cx="3121152" cy="1877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365" y="4554868"/>
            <a:ext cx="2879372" cy="17283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01" y="2147358"/>
            <a:ext cx="2488163" cy="18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21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802" y="151913"/>
            <a:ext cx="10131427" cy="1468800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solidFill>
                  <a:srgbClr val="7030A0"/>
                </a:solidFill>
                <a:latin typeface="Book Antiqua" panose="02040602050305030304" pitchFamily="18" charset="0"/>
              </a:rPr>
              <a:t>Цель проекта:</a:t>
            </a:r>
            <a:br>
              <a:rPr lang="ru-RU" altLang="ru-RU" b="1" i="1" dirty="0">
                <a:solidFill>
                  <a:srgbClr val="7030A0"/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090" y="759861"/>
            <a:ext cx="10515600" cy="4209704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sz="51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-Исследовать применение процентов в нашей жизни;</a:t>
            </a:r>
          </a:p>
          <a:p>
            <a:r>
              <a:rPr lang="ru-RU" altLang="ru-RU" sz="51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-Узнать как применять проценты;</a:t>
            </a:r>
          </a:p>
          <a:p>
            <a:r>
              <a:rPr lang="ru-RU" altLang="ru-RU" sz="51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-Изучить историю происхождения; </a:t>
            </a:r>
          </a:p>
          <a:p>
            <a:endParaRPr lang="ru-RU" altLang="ru-RU" b="1" i="1" dirty="0" smtClean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90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Часто задаваемые вопросы:</a:t>
            </a:r>
          </a:p>
          <a:p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-В каких школьных предметах применяются проценты?</a:t>
            </a:r>
          </a:p>
          <a:p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-Как  работать с процентами?</a:t>
            </a:r>
            <a:endParaRPr lang="ru-RU" sz="5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-47655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4.404content.com/1/76/CA/795539373300910008/full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649" y="3943847"/>
            <a:ext cx="7506031" cy="29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33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1496" y="0"/>
            <a:ext cx="4858248" cy="1001447"/>
          </a:xfrm>
        </p:spPr>
        <p:txBody>
          <a:bodyPr>
            <a:normAutofit fontScale="90000"/>
          </a:bodyPr>
          <a:lstStyle/>
          <a:p>
            <a:r>
              <a:rPr lang="ru-RU" sz="8800" dirty="0">
                <a:solidFill>
                  <a:srgbClr val="7030A0"/>
                </a:solidFill>
                <a:latin typeface="+mn-lt"/>
              </a:rPr>
              <a:t>П</a:t>
            </a:r>
            <a:r>
              <a:rPr lang="ru-RU" sz="8800" dirty="0" smtClean="0">
                <a:solidFill>
                  <a:srgbClr val="7030A0"/>
                </a:solidFill>
                <a:latin typeface="+mn-lt"/>
              </a:rPr>
              <a:t>роценты</a:t>
            </a:r>
            <a:endParaRPr lang="ru-RU" sz="8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105231"/>
            <a:ext cx="10515600" cy="592372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Проценты - это одна из сложнейших тем математики, и очень многие учащиеся затрудняются или вообще не умеют решать задачи на проценты.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Умение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выполнять процентные вычисления и расчеты необходимо каждому человеку, так как с процентами мы сталкиваемся в повседневной жизни.</a:t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19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248" y="0"/>
            <a:ext cx="3064289" cy="7708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ИСТОРИЯ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7895" y="604300"/>
            <a:ext cx="10515600" cy="419033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Слово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«процент» имеет латинское происхождение: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pro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centum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- «со ста». Часто вместо слова «процент» используют словосочетание «сотая часть числа». Процентом называется сотая часть числа. 1/100=1%.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Проценты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были особенно распространены в Древнем Риме. Римляне называли процентами деньги, которые платил должник (заимодавцу) за каждую сотню.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Так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 слова «на сотню» звучали как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процентум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», то сотую часть стали называть процентом.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римлян проценты перешли к другим народам Европы. В Россию понятие процент ввел Пётр I.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Символ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% появился не сразу. Сначала писали слово «сто» так: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￼С+0</a:t>
            </a:r>
            <a:r>
              <a:rPr lang="ru-RU" dirty="0" smtClean="0"/>
              <a:t> </a:t>
            </a:r>
            <a:r>
              <a:rPr lang="ru-RU" dirty="0"/>
              <a:t>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s://slide-share.ru/image/621822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412974"/>
            <a:ext cx="7991061" cy="24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8831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536" y="-214685"/>
            <a:ext cx="9616164" cy="1844285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Как используются проценты в жизни?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396830"/>
            <a:ext cx="6578766" cy="546116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Проценты — одно из математических понятий, которое часто встречаются в повседневной жизни. Мы слышали, например, что: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магазине скидка 20%;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выборах приняли участие 57% избирателей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https://www.publicdomainpictures.net/pictures/110000/velka/percentage-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863" y="2122998"/>
            <a:ext cx="4034682" cy="43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53" y="3562185"/>
            <a:ext cx="3681454" cy="3295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274" y="3707295"/>
            <a:ext cx="2801465" cy="3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236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0" name="Диаграмма 9"/>
              <p:cNvGraphicFramePr/>
              <p:nvPr>
                <p:extLst>
                  <p:ext uri="{D42A27DB-BD31-4B8C-83A1-F6EECF244321}">
                    <p14:modId xmlns:p14="http://schemas.microsoft.com/office/powerpoint/2010/main" val="1261238793"/>
                  </p:ext>
                </p:extLst>
              </p:nvPr>
            </p:nvGraphicFramePr>
            <p:xfrm>
              <a:off x="2150338" y="1534602"/>
              <a:ext cx="9005341" cy="478661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0" name="Диаграмма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50338" y="1534602"/>
                <a:ext cx="9005341" cy="478661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174929" y="429370"/>
            <a:ext cx="1207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ДИАГРАММА:  НА ЗНАНИЕ УЧЕНИКОВ, ЧТО ТАКОЕ ПРОЦЕНТ?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24970"/>
              </p:ext>
            </p:extLst>
          </p:nvPr>
        </p:nvGraphicFramePr>
        <p:xfrm>
          <a:off x="2150338" y="1075702"/>
          <a:ext cx="583277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54">
                  <a:extLst>
                    <a:ext uri="{9D8B030D-6E8A-4147-A177-3AD203B41FA5}">
                      <a16:colId xmlns:a16="http://schemas.microsoft.com/office/drawing/2014/main" xmlns="" val="4061109883"/>
                    </a:ext>
                  </a:extLst>
                </a:gridCol>
                <a:gridCol w="1166554">
                  <a:extLst>
                    <a:ext uri="{9D8B030D-6E8A-4147-A177-3AD203B41FA5}">
                      <a16:colId xmlns:a16="http://schemas.microsoft.com/office/drawing/2014/main" xmlns="" val="3319155127"/>
                    </a:ext>
                  </a:extLst>
                </a:gridCol>
                <a:gridCol w="1166554">
                  <a:extLst>
                    <a:ext uri="{9D8B030D-6E8A-4147-A177-3AD203B41FA5}">
                      <a16:colId xmlns:a16="http://schemas.microsoft.com/office/drawing/2014/main" xmlns="" val="1342941002"/>
                    </a:ext>
                  </a:extLst>
                </a:gridCol>
                <a:gridCol w="1166554">
                  <a:extLst>
                    <a:ext uri="{9D8B030D-6E8A-4147-A177-3AD203B41FA5}">
                      <a16:colId xmlns:a16="http://schemas.microsoft.com/office/drawing/2014/main" xmlns="" val="897566030"/>
                    </a:ext>
                  </a:extLst>
                </a:gridCol>
                <a:gridCol w="1166554">
                  <a:extLst>
                    <a:ext uri="{9D8B030D-6E8A-4147-A177-3AD203B41FA5}">
                      <a16:colId xmlns:a16="http://schemas.microsoft.com/office/drawing/2014/main" xmlns="" val="1419359466"/>
                    </a:ext>
                  </a:extLst>
                </a:gridCol>
              </a:tblGrid>
              <a:tr h="1039346">
                <a:tc>
                  <a:txBody>
                    <a:bodyPr/>
                    <a:lstStyle/>
                    <a:p>
                      <a:r>
                        <a:rPr lang="ru-RU" dirty="0" smtClean="0"/>
                        <a:t>СОТНЯ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СОТАЯ ЧАСТЬ ПРОЦЕНТА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МЕНЯЕТ СУММУ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ОДНА</a:t>
                      </a:r>
                      <a:r>
                        <a:rPr lang="ru-RU" baseline="0" dirty="0" smtClean="0"/>
                        <a:t> ЧАСТЬ ОТ ЧИСЛА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СОТАЯ ЧАСТЬ ОТ ЧИСЛА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7711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465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30" y="193724"/>
            <a:ext cx="10515600" cy="919459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Как работать с процентами?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478" y="1373533"/>
            <a:ext cx="7858927" cy="5321465"/>
          </a:xfrm>
        </p:spPr>
        <p:txBody>
          <a:bodyPr>
            <a:normAutofit fontScale="92500" lnSpcReduction="20000"/>
          </a:bodyPr>
          <a:lstStyle/>
          <a:p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Два основных </a:t>
            </a:r>
            <a:r>
              <a:rPr lang="ru-RU" sz="5100" dirty="0">
                <a:solidFill>
                  <a:schemeClr val="accent1">
                    <a:lumMod val="75000"/>
                  </a:schemeClr>
                </a:solidFill>
              </a:rPr>
              <a:t>действия, связанные с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процентами:</a:t>
            </a:r>
            <a:endParaRPr lang="ru-RU" sz="5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100" dirty="0">
                <a:solidFill>
                  <a:schemeClr val="accent1">
                    <a:lumMod val="75000"/>
                  </a:schemeClr>
                </a:solidFill>
              </a:rPr>
              <a:t>1. Нахождение процентов от числа.</a:t>
            </a:r>
          </a:p>
          <a:p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20% от 100= 100:100(1%) *20= 20</a:t>
            </a:r>
          </a:p>
          <a:p>
            <a:r>
              <a:rPr lang="ru-RU" sz="51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5100" dirty="0">
                <a:solidFill>
                  <a:schemeClr val="accent1">
                    <a:lumMod val="75000"/>
                  </a:schemeClr>
                </a:solidFill>
              </a:rPr>
              <a:t>Нахождение процентного отношения чисел.</a:t>
            </a:r>
          </a:p>
          <a:p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100" dirty="0">
                <a:solidFill>
                  <a:schemeClr val="accent1">
                    <a:lumMod val="75000"/>
                  </a:schemeClr>
                </a:solidFill>
              </a:rPr>
              <a:t>2:20*100=10</a:t>
            </a:r>
          </a:p>
          <a:p>
            <a:endParaRPr lang="ru-RU" sz="5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675" y="1598212"/>
            <a:ext cx="3811325" cy="53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02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544" y="-79513"/>
            <a:ext cx="3334633" cy="132745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Задачи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23283"/>
            <a:ext cx="10515600" cy="535917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 За месяц на предприятии изготовили 500 приборов. 20% изготовленных приборов не смогли пройти контроль качества. Сколько приборов не прошло контроль качества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ru-RU" dirty="0"/>
              <a:t>  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На прошлогоднем экзамене по математике 140 старшеклассников получили пятерки. В этом году число отличников выросло на 15%. Сколько человек получили пятерки за экзамен по математике в этом году?</a:t>
            </a:r>
          </a:p>
        </p:txBody>
      </p:sp>
    </p:spTree>
    <p:extLst>
      <p:ext uri="{BB962C8B-B14F-4D97-AF65-F5344CB8AC3E}">
        <p14:creationId xmlns:p14="http://schemas.microsoft.com/office/powerpoint/2010/main" xmlns="" val="318009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8274" y="0"/>
            <a:ext cx="2921166" cy="8503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ешение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850373"/>
            <a:ext cx="10515600" cy="5202448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4000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 Нужно найти 20% от общего количества изготовленных приборов (500).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500:100(1%)*20=100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из общего количества изготовленных приборов контроль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прошло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4000" u="sng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ru-RU" sz="4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1)15% от 140=140:100*15=21-на сколько выросло количество отличников.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2)140+21=161- человек отличник в этом году.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120791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23877</TotalTime>
  <Words>316</Words>
  <Application>Microsoft Office PowerPoint</Application>
  <PresentationFormat>Произвольный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HDOfficeLightV0</vt:lpstr>
      <vt:lpstr>Небеса</vt:lpstr>
      <vt:lpstr>Проценты в нашей жизни</vt:lpstr>
      <vt:lpstr>Цель проекта: </vt:lpstr>
      <vt:lpstr>Проценты</vt:lpstr>
      <vt:lpstr>ИСТОРИЯ</vt:lpstr>
      <vt:lpstr>Как используются проценты в жизни?</vt:lpstr>
      <vt:lpstr>Слайд 6</vt:lpstr>
      <vt:lpstr>Как работать с процентами?</vt:lpstr>
      <vt:lpstr>Задачи</vt:lpstr>
      <vt:lpstr>Решение</vt:lpstr>
      <vt:lpstr>Слайд 10</vt:lpstr>
      <vt:lpstr>                       ВЫВОД:</vt:lpstr>
      <vt:lpstr>СПАСИБО ЗА ВНИМАНИЕ…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Проценты и пропорции</dc:title>
  <dc:creator>Пользователь Windows</dc:creator>
  <cp:lastModifiedBy>Лара</cp:lastModifiedBy>
  <cp:revision>49</cp:revision>
  <cp:lastPrinted>2019-10-03T16:11:02Z</cp:lastPrinted>
  <dcterms:created xsi:type="dcterms:W3CDTF">2019-09-28T19:32:30Z</dcterms:created>
  <dcterms:modified xsi:type="dcterms:W3CDTF">2020-01-10T12:52:00Z</dcterms:modified>
</cp:coreProperties>
</file>