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86092" autoAdjust="0"/>
  </p:normalViewPr>
  <p:slideViewPr>
    <p:cSldViewPr>
      <p:cViewPr varScale="1">
        <p:scale>
          <a:sx n="77" d="100"/>
          <a:sy n="77" d="100"/>
        </p:scale>
        <p:origin x="2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08" y="214290"/>
            <a:ext cx="7772400" cy="21345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>
                <a:solidFill>
                  <a:srgbClr val="002060"/>
                </a:solidFill>
              </a:rPr>
              <a:t>Муниципальное </a:t>
            </a:r>
            <a:r>
              <a:rPr lang="ru-RU" sz="1200" dirty="0">
                <a:solidFill>
                  <a:srgbClr val="002060"/>
                </a:solidFill>
              </a:rPr>
              <a:t>бюджетное </a:t>
            </a:r>
            <a:r>
              <a:rPr lang="ru-RU" sz="1200" dirty="0" smtClean="0">
                <a:solidFill>
                  <a:srgbClr val="002060"/>
                </a:solidFill>
              </a:rPr>
              <a:t>общеобразовательное учреждение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     </a:t>
            </a:r>
            <a:r>
              <a:rPr lang="ru-RU" sz="1200" dirty="0" smtClean="0">
                <a:solidFill>
                  <a:srgbClr val="002060"/>
                </a:solidFill>
              </a:rPr>
              <a:t>средняя </a:t>
            </a:r>
            <a:r>
              <a:rPr lang="ru-RU" sz="1200" dirty="0">
                <a:solidFill>
                  <a:srgbClr val="002060"/>
                </a:solidFill>
              </a:rPr>
              <a:t>общеобразовательная школа № 34.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Проект на тему: «О чём может рассказать народный костюм?»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2348880"/>
            <a:ext cx="4608512" cy="450912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>
              <a:latin typeface="Segoe Print" panose="02000600000000000000" pitchFamily="2" charset="0"/>
            </a:endParaRPr>
          </a:p>
          <a:p>
            <a:r>
              <a:rPr lang="ru-RU" dirty="0" smtClean="0">
                <a:latin typeface="Segoe Print" panose="02000600000000000000" pitchFamily="2" charset="0"/>
              </a:rPr>
              <a:t>                                            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Выполнила: </a:t>
            </a:r>
            <a:r>
              <a:rPr lang="ru-RU" sz="1100" dirty="0" err="1" smtClean="0">
                <a:solidFill>
                  <a:srgbClr val="002060"/>
                </a:solidFill>
                <a:latin typeface="Segoe Print" panose="02000600000000000000" pitchFamily="2" charset="0"/>
              </a:rPr>
              <a:t>Замидченко</a:t>
            </a:r>
            <a:r>
              <a:rPr lang="ru-RU" sz="11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Вероника, ученица 9 «А» класса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Руководитель: </a:t>
            </a:r>
            <a:r>
              <a:rPr lang="ru-RU" sz="1100" dirty="0" err="1" smtClean="0">
                <a:solidFill>
                  <a:srgbClr val="002060"/>
                </a:solidFill>
                <a:latin typeface="Segoe Print" panose="02000600000000000000" pitchFamily="2" charset="0"/>
              </a:rPr>
              <a:t>Вейденбах</a:t>
            </a:r>
            <a:r>
              <a:rPr lang="ru-RU" sz="11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Лариса Николаевна</a:t>
            </a: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</a:t>
            </a:r>
            <a:r>
              <a:rPr lang="ru-RU" sz="1100" dirty="0" err="1" smtClean="0">
                <a:solidFill>
                  <a:srgbClr val="002060"/>
                </a:solidFill>
                <a:latin typeface="Segoe Print" panose="02000600000000000000" pitchFamily="2" charset="0"/>
              </a:rPr>
              <a:t>Г.Старая</a:t>
            </a:r>
            <a:r>
              <a:rPr lang="ru-RU" sz="11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Segoe Print" panose="02000600000000000000" pitchFamily="2" charset="0"/>
              </a:rPr>
              <a:t>Купавна</a:t>
            </a:r>
            <a:endParaRPr lang="ru-RU" sz="11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2019</a:t>
            </a:r>
            <a:endParaRPr lang="ru-RU" sz="11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Выводы: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По костюму человека всегда можно было точно определить его возрастные и </a:t>
            </a:r>
            <a:r>
              <a:rPr lang="ru-RU" sz="2400" smtClean="0"/>
              <a:t>социальные отличия</a:t>
            </a:r>
          </a:p>
          <a:p>
            <a:r>
              <a:rPr lang="ru-RU" sz="2400" smtClean="0"/>
              <a:t>Цвет </a:t>
            </a:r>
            <a:r>
              <a:rPr lang="ru-RU" sz="2400" dirty="0" smtClean="0"/>
              <a:t>и орнамент-особый способ выражения чувств человека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60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354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Цели и задачи.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Цель работы</a:t>
            </a:r>
            <a:r>
              <a:rPr lang="ru-RU" sz="1800" dirty="0" smtClean="0"/>
              <a:t>: Познакомиться с элементами народного костюма и выяснить его назначение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Задачи: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800" dirty="0" smtClean="0"/>
              <a:t>Выяснить, что мог сказать о человеке его костюм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800" dirty="0" smtClean="0"/>
              <a:t>Ознакомиться с палитрой цветов народного костюма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800" dirty="0" smtClean="0"/>
              <a:t>Определить значение тех или иных узоров на костюмах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800" dirty="0" smtClean="0"/>
              <a:t>Познакомиться с особенностями женского и мужского костюма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800" dirty="0" smtClean="0"/>
              <a:t>Изучить интересные факты о народном костюме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мог сказать о человеке его костюм?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09995" y="1556791"/>
            <a:ext cx="7874494" cy="518457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AutoNum type="arabicPeriod"/>
            </a:pPr>
            <a:r>
              <a:rPr lang="ru-RU" sz="1800" dirty="0" smtClean="0"/>
              <a:t>Знатные люди надевали </a:t>
            </a:r>
            <a:r>
              <a:rPr lang="ru-RU" sz="1800" dirty="0"/>
              <a:t>несколько одежд, что говорило об их  </a:t>
            </a:r>
            <a:r>
              <a:rPr lang="ru-RU" sz="1800" dirty="0" smtClean="0"/>
              <a:t>благосостоянии: снизу-</a:t>
            </a:r>
            <a:r>
              <a:rPr lang="ru-RU" sz="1800" dirty="0" smtClean="0">
                <a:solidFill>
                  <a:srgbClr val="C00000"/>
                </a:solidFill>
              </a:rPr>
              <a:t>рубаха</a:t>
            </a:r>
            <a:r>
              <a:rPr lang="ru-RU" sz="1800" dirty="0" smtClean="0"/>
              <a:t>, на нее-</a:t>
            </a:r>
            <a:r>
              <a:rPr lang="ru-RU" sz="1800" dirty="0" smtClean="0">
                <a:solidFill>
                  <a:srgbClr val="C00000"/>
                </a:solidFill>
              </a:rPr>
              <a:t>зипун</a:t>
            </a:r>
            <a:r>
              <a:rPr lang="ru-RU" sz="1800" dirty="0" smtClean="0"/>
              <a:t>, поверх-</a:t>
            </a:r>
            <a:r>
              <a:rPr lang="ru-RU" sz="1800" dirty="0" smtClean="0">
                <a:solidFill>
                  <a:srgbClr val="C00000"/>
                </a:solidFill>
              </a:rPr>
              <a:t>кафтан</a:t>
            </a:r>
          </a:p>
          <a:p>
            <a:pPr algn="ctr">
              <a:lnSpc>
                <a:spcPct val="150000"/>
              </a:lnSpc>
              <a:buAutoNum type="arabicPeriod"/>
            </a:pPr>
            <a:endParaRPr lang="ru-RU" sz="1800" dirty="0"/>
          </a:p>
          <a:p>
            <a:pPr algn="ctr">
              <a:lnSpc>
                <a:spcPct val="150000"/>
              </a:lnSpc>
              <a:buAutoNum type="arabicPeriod"/>
            </a:pPr>
            <a:endParaRPr lang="ru-RU" sz="1800" dirty="0" smtClean="0"/>
          </a:p>
          <a:p>
            <a:pPr algn="ctr">
              <a:lnSpc>
                <a:spcPct val="150000"/>
              </a:lnSpc>
              <a:buAutoNum type="arabicPeriod"/>
            </a:pPr>
            <a:endParaRPr lang="ru-RU" sz="1800" dirty="0"/>
          </a:p>
          <a:p>
            <a:pPr algn="ctr">
              <a:lnSpc>
                <a:spcPct val="150000"/>
              </a:lnSpc>
              <a:buAutoNum type="arabicPeriod"/>
            </a:pPr>
            <a:endParaRPr lang="ru-RU" sz="1800" dirty="0" smtClean="0"/>
          </a:p>
          <a:p>
            <a:pPr algn="ctr">
              <a:lnSpc>
                <a:spcPct val="150000"/>
              </a:lnSpc>
              <a:buAutoNum type="arabicPeriod"/>
            </a:pPr>
            <a:endParaRPr lang="ru-RU" sz="1800" dirty="0"/>
          </a:p>
          <a:p>
            <a:pPr algn="ctr">
              <a:lnSpc>
                <a:spcPct val="150000"/>
              </a:lnSpc>
              <a:buAutoNum type="arabicPeriod"/>
            </a:pPr>
            <a:endParaRPr lang="ru-RU" sz="18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18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/>
              <a:t>     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dirty="0"/>
          </a:p>
          <a:p>
            <a:pPr marL="0" indent="0">
              <a:lnSpc>
                <a:spcPct val="150000"/>
              </a:lnSpc>
              <a:buNone/>
            </a:pPr>
            <a:endParaRPr lang="ru-RU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Кафтан                                 Зипун                                  Рубаха</a:t>
            </a:r>
            <a:endParaRPr lang="ru-RU" sz="1800" dirty="0"/>
          </a:p>
        </p:txBody>
      </p:sp>
      <p:pic>
        <p:nvPicPr>
          <p:cNvPr id="1026" name="Picture 2" descr="https://i.pinimg.com/736x/5f/a7/97/5fa797e318273e0f472f47c0381fdd8b--russian-models-caft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94" y="2780928"/>
            <a:ext cx="2280316" cy="30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wordmaster.org/uploads/2014/jupan/jupan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38" y="2780928"/>
            <a:ext cx="2808312" cy="303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orthernfable.ru/upload/iblock/128/128944e4dc3f0ec150b7cb5f10188e3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51" y="2796535"/>
            <a:ext cx="2721010" cy="309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700" dirty="0" smtClean="0">
                <a:solidFill>
                  <a:srgbClr val="002060"/>
                </a:solidFill>
                <a:latin typeface="+mn-lt"/>
              </a:rPr>
              <a:t>2.  Царское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облачение ничем не отличалось от повседневной одежды знати. Только в торжественных случаях </a:t>
            </a:r>
            <a:r>
              <a:rPr lang="ru-RU" sz="1700" dirty="0" smtClean="0">
                <a:solidFill>
                  <a:srgbClr val="002060"/>
                </a:solidFill>
                <a:latin typeface="+mn-lt"/>
              </a:rPr>
              <a:t>царь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облачался в </a:t>
            </a:r>
            <a:r>
              <a:rPr lang="ru-RU" sz="1700" dirty="0">
                <a:solidFill>
                  <a:srgbClr val="C00000"/>
                </a:solidFill>
                <a:latin typeface="+mn-lt"/>
              </a:rPr>
              <a:t>драгоценные одежды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, чтобы поразить заморских послов своей роскошью и богатством.</a:t>
            </a:r>
            <a:br>
              <a:rPr lang="ru-RU" sz="1700" dirty="0">
                <a:solidFill>
                  <a:srgbClr val="002060"/>
                </a:solidFill>
                <a:latin typeface="+mn-lt"/>
              </a:rPr>
            </a:br>
            <a:endParaRPr lang="ru-RU" sz="1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852" y="1680571"/>
            <a:ext cx="3528000" cy="639762"/>
          </a:xfrm>
        </p:spPr>
        <p:txBody>
          <a:bodyPr/>
          <a:lstStyle/>
          <a:p>
            <a:r>
              <a:rPr lang="ru-RU" dirty="0" smtClean="0"/>
              <a:t>   Костюм царицы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Костюм царя</a:t>
            </a:r>
            <a:endParaRPr lang="ru-RU" dirty="0"/>
          </a:p>
        </p:txBody>
      </p:sp>
      <p:pic>
        <p:nvPicPr>
          <p:cNvPr id="3076" name="Picture 4" descr="https://s.mediasole.ru/cache/content/data/images/782/782763/7986070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26955"/>
            <a:ext cx="2520280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nkj.ru/upload/iblock/d80/d80b0caeef3517056cb27b9d952bc3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2221706"/>
            <a:ext cx="2381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700" dirty="0" smtClean="0">
                <a:solidFill>
                  <a:srgbClr val="002060"/>
                </a:solidFill>
                <a:latin typeface="+mn-lt"/>
              </a:rPr>
            </a:br>
            <a:r>
              <a:rPr lang="ru-RU" sz="1700" dirty="0" smtClean="0">
                <a:solidFill>
                  <a:srgbClr val="002060"/>
                </a:solidFill>
                <a:latin typeface="+mn-lt"/>
              </a:rPr>
              <a:t>3.   Незамужние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девицы могли ходить с непокрытой головой или же с головным убором, оставлявшим открытой </a:t>
            </a:r>
            <a:r>
              <a:rPr lang="ru-RU" sz="1700" dirty="0" smtClean="0">
                <a:solidFill>
                  <a:srgbClr val="002060"/>
                </a:solidFill>
                <a:latin typeface="+mn-lt"/>
              </a:rPr>
              <a:t>макушку. Замужние женщины надевали </a:t>
            </a:r>
            <a:r>
              <a:rPr lang="ru-RU" sz="1700" dirty="0" smtClean="0">
                <a:solidFill>
                  <a:srgbClr val="C00000"/>
                </a:solidFill>
                <a:latin typeface="+mn-lt"/>
              </a:rPr>
              <a:t>повойник</a:t>
            </a:r>
            <a:r>
              <a:rPr lang="ru-RU" sz="1700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1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403648" y="1647173"/>
            <a:ext cx="3177556" cy="447899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Повойник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4499992" y="1532405"/>
            <a:ext cx="4186808" cy="47085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600" dirty="0" smtClean="0"/>
              <a:t> </a:t>
            </a:r>
            <a:r>
              <a:rPr lang="ru-RU" dirty="0" smtClean="0"/>
              <a:t>Повязка</a:t>
            </a:r>
          </a:p>
          <a:p>
            <a:endParaRPr lang="ru-RU" sz="1600" dirty="0" smtClean="0"/>
          </a:p>
        </p:txBody>
      </p:sp>
      <p:pic>
        <p:nvPicPr>
          <p:cNvPr id="2056" name="Picture 8" descr="https://img11.postila.ru/data/a2/16/1e/f9/a2161ef9007bfcc2d3bcbbf1a72f88fb741c70be4e1ab34b941d5e74824eeb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420888"/>
            <a:ext cx="2496340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get-pdb/251121/36d538cc-9572-4eb4-9444-4aee4841129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4" y="2564904"/>
            <a:ext cx="3969644" cy="30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5760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Символика цветов народного костюма.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7254" y="1196752"/>
            <a:ext cx="725199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Главные цвета русской одежды –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белый и красный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Белый цвет </a:t>
            </a:r>
            <a:r>
              <a:rPr lang="ru-RU" dirty="0">
                <a:solidFill>
                  <a:srgbClr val="002060"/>
                </a:solidFill>
              </a:rPr>
              <a:t>– это символ </a:t>
            </a:r>
            <a:r>
              <a:rPr lang="ru-RU" dirty="0" smtClean="0">
                <a:solidFill>
                  <a:srgbClr val="002060"/>
                </a:solidFill>
              </a:rPr>
              <a:t>чистоты и обновления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Красный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же цвет обозначал красоту, радость, любовь, полноту жизни.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 Также большое значение имело расположение цветов в одежде. Низ одежды должен быть </a:t>
            </a:r>
            <a:r>
              <a:rPr lang="ru-RU" dirty="0" smtClean="0">
                <a:solidFill>
                  <a:srgbClr val="C00000"/>
                </a:solidFill>
              </a:rPr>
              <a:t>тёмный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>
                <a:solidFill>
                  <a:srgbClr val="002060"/>
                </a:solidFill>
              </a:rPr>
              <a:t>верх – обязательно был </a:t>
            </a:r>
            <a:r>
              <a:rPr lang="ru-RU" dirty="0" smtClean="0">
                <a:solidFill>
                  <a:srgbClr val="C00000"/>
                </a:solidFill>
              </a:rPr>
              <a:t>светлым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://book-hall.ru/files/ProektGoda-2014/mordovskiy_kosty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5256584" cy="3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Символика орнаментов народного костюма.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6105" y="1478904"/>
            <a:ext cx="4237473" cy="4862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Орнамент на одежде многое мог рассказать о его </a:t>
            </a:r>
            <a:r>
              <a:rPr lang="ru-RU" sz="13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владельце: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Дерево </a:t>
            </a:r>
            <a:r>
              <a:rPr lang="ru-RU" sz="1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изображалось на рубашках беременных женщин. </a:t>
            </a:r>
            <a:endParaRPr lang="ru-RU" sz="13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Курицу </a:t>
            </a:r>
            <a:r>
              <a:rPr lang="ru-RU" sz="1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вышивали на одежде </a:t>
            </a:r>
            <a:r>
              <a:rPr lang="ru-RU" sz="13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замужних девушек.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3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елых </a:t>
            </a:r>
            <a:r>
              <a:rPr lang="ru-RU" sz="1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лебедей </a:t>
            </a:r>
            <a:r>
              <a:rPr lang="ru-RU" sz="13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—у </a:t>
            </a:r>
            <a:r>
              <a:rPr lang="ru-RU" sz="1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незамужних </a:t>
            </a:r>
            <a:r>
              <a:rPr lang="ru-RU" sz="13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девушек.</a:t>
            </a:r>
          </a:p>
          <a:p>
            <a:pPr>
              <a:lnSpc>
                <a:spcPct val="150000"/>
              </a:lnSpc>
            </a:pPr>
            <a:r>
              <a:rPr lang="ru-RU" sz="13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solidFill>
                  <a:srgbClr val="002060"/>
                </a:solidFill>
              </a:rPr>
              <a:t>сновное </a:t>
            </a:r>
            <a:r>
              <a:rPr lang="ru-RU" sz="1300" dirty="0">
                <a:solidFill>
                  <a:srgbClr val="002060"/>
                </a:solidFill>
              </a:rPr>
              <a:t>значение вышивки в древности – </a:t>
            </a:r>
            <a:r>
              <a:rPr lang="ru-RU" sz="1300" dirty="0">
                <a:solidFill>
                  <a:srgbClr val="C00000"/>
                </a:solidFill>
              </a:rPr>
              <a:t>охранительное. </a:t>
            </a:r>
            <a:endParaRPr lang="ru-RU" sz="13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300" dirty="0" smtClean="0">
                <a:solidFill>
                  <a:srgbClr val="002060"/>
                </a:solidFill>
              </a:rPr>
              <a:t>Вышивка в основном выполнялась нитями красного цвета.</a:t>
            </a:r>
          </a:p>
          <a:p>
            <a:pPr>
              <a:lnSpc>
                <a:spcPct val="150000"/>
              </a:lnSpc>
            </a:pPr>
            <a:r>
              <a:rPr lang="ru-RU" sz="1300" dirty="0" smtClean="0">
                <a:solidFill>
                  <a:srgbClr val="C00000"/>
                </a:solidFill>
              </a:rPr>
              <a:t>По орнаменту можно было определить местность, к которой принадлежал человек:</a:t>
            </a:r>
          </a:p>
          <a:p>
            <a:pPr>
              <a:lnSpc>
                <a:spcPct val="150000"/>
              </a:lnSpc>
            </a:pPr>
            <a:r>
              <a:rPr lang="ru-RU" sz="1300" dirty="0" smtClean="0">
                <a:solidFill>
                  <a:srgbClr val="002060"/>
                </a:solidFill>
              </a:rPr>
              <a:t>- Воронежская губерния: вышивка черного цвета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</a:rPr>
              <a:t>Центральные губернии: вышивка золотыми нитями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</a:rPr>
              <a:t>Тульская и Курская губернии: плотная красная вышивка и различные узоры</a:t>
            </a:r>
            <a:endParaRPr lang="ru-RU" sz="13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xn--i1abbnckbmcl9fb.xn--p1ai/%D1%81%D1%82%D0%B0%D1%82%D1%8C%D0%B8/313010/image5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78" y="1341639"/>
            <a:ext cx="3555117" cy="501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936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Женский и мужской костюм.</a:t>
            </a:r>
            <a:endParaRPr lang="ru-RU" dirty="0"/>
          </a:p>
        </p:txBody>
      </p:sp>
      <p:pic>
        <p:nvPicPr>
          <p:cNvPr id="5122" name="Picture 2" descr="https://pptcloud3.ams3.digitaloceanspaces.com/slides/pics/000/913/555/original/Slide20.jpg?14802070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24" y="1208928"/>
            <a:ext cx="2622728" cy="23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1181017"/>
            <a:ext cx="473243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Основой женского и мужского костюма была </a:t>
            </a:r>
            <a:r>
              <a:rPr lang="ru-RU" sz="1600" dirty="0" smtClean="0">
                <a:solidFill>
                  <a:srgbClr val="C00000"/>
                </a:solidFill>
              </a:rPr>
              <a:t>рубаха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Мужская </a:t>
            </a:r>
            <a:r>
              <a:rPr lang="ru-RU" sz="160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рубаха древних славян была примерно по колено </a:t>
            </a:r>
            <a:r>
              <a:rPr lang="ru-RU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длиной, а ж</a:t>
            </a:r>
            <a:r>
              <a:rPr lang="ru-RU" sz="1600" dirty="0" smtClean="0">
                <a:solidFill>
                  <a:srgbClr val="002060"/>
                </a:solidFill>
              </a:rPr>
              <a:t>енские </a:t>
            </a:r>
            <a:r>
              <a:rPr lang="ru-RU" sz="1600" dirty="0">
                <a:solidFill>
                  <a:srgbClr val="002060"/>
                </a:solidFill>
              </a:rPr>
              <a:t>рубахи кроились обычно </a:t>
            </a:r>
            <a:r>
              <a:rPr lang="ru-RU" sz="1600">
                <a:solidFill>
                  <a:srgbClr val="002060"/>
                </a:solidFill>
              </a:rPr>
              <a:t>до </a:t>
            </a:r>
            <a:r>
              <a:rPr lang="ru-RU" sz="1600" smtClean="0">
                <a:solidFill>
                  <a:srgbClr val="002060"/>
                </a:solidFill>
              </a:rPr>
              <a:t>пола.</a:t>
            </a:r>
            <a:r>
              <a:rPr lang="ru-RU" smtClean="0"/>
              <a:t> </a:t>
            </a:r>
            <a:r>
              <a:rPr lang="ru-RU" sz="1600" dirty="0">
                <a:solidFill>
                  <a:srgbClr val="002060"/>
                </a:solidFill>
              </a:rPr>
              <a:t>У молодых девушек древнерусский костюм женский дополнялся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запоной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C00000"/>
                </a:solidFill>
              </a:rPr>
              <a:t> </a:t>
            </a:r>
            <a:r>
              <a:rPr lang="ru-RU" sz="1600" dirty="0" err="1">
                <a:solidFill>
                  <a:srgbClr val="C00000"/>
                </a:solidFill>
              </a:rPr>
              <a:t>Запона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— большой кусок ткани с вырезом посередине.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 Существовала и специальная одежда для работы. (</a:t>
            </a:r>
            <a:r>
              <a:rPr lang="ru-RU" sz="1600" dirty="0" smtClean="0">
                <a:solidFill>
                  <a:srgbClr val="C00000"/>
                </a:solidFill>
              </a:rPr>
              <a:t>жатвенная</a:t>
            </a:r>
            <a:r>
              <a:rPr lang="ru-RU" sz="1600" dirty="0" smtClean="0">
                <a:solidFill>
                  <a:srgbClr val="002060"/>
                </a:solidFill>
              </a:rPr>
              <a:t>). Она была богато украшена и приравнивалась к праздничной. Ещё </a:t>
            </a:r>
            <a:r>
              <a:rPr lang="ru-RU" sz="1600" dirty="0">
                <a:solidFill>
                  <a:srgbClr val="002060"/>
                </a:solidFill>
              </a:rPr>
              <a:t>существовала так называемая</a:t>
            </a:r>
            <a:r>
              <a:rPr lang="ru-RU" sz="1600" dirty="0">
                <a:solidFill>
                  <a:srgbClr val="C00000"/>
                </a:solidFill>
              </a:rPr>
              <a:t> обрядовая </a:t>
            </a:r>
            <a:r>
              <a:rPr lang="ru-RU" sz="1600" dirty="0">
                <a:solidFill>
                  <a:srgbClr val="002060"/>
                </a:solidFill>
              </a:rPr>
              <a:t>одежда, которую носили на свадьбу, похороны, в церковь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126" name="Picture 6" descr="https://i.pinimg.com/736x/17/81/1c/17811ced7b78523a2f807706327ecf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05" y="3626127"/>
            <a:ext cx="2458370" cy="27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86913" y="6374536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Запона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Детскую </a:t>
            </a:r>
            <a:r>
              <a:rPr lang="ru-RU" sz="1800" dirty="0"/>
              <a:t>одежду обычно шили из старой одежды родителей 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/>
              <a:t>В русском народном костюме существовало чёткое деление на повседневный и праздничный </a:t>
            </a:r>
            <a:r>
              <a:rPr lang="ru-RU" sz="1800" dirty="0" smtClean="0"/>
              <a:t>наряд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По русским поверьям, ходить без пояса было «грешно</a:t>
            </a:r>
            <a:r>
              <a:rPr lang="ru-RU" sz="1800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В народе костюм (русский сарафан) передавался из поколения в поколение, если в нем женились или выходили замуж</a:t>
            </a:r>
          </a:p>
          <a:p>
            <a:pPr>
              <a:lnSpc>
                <a:spcPct val="150000"/>
              </a:lnSpc>
            </a:pPr>
            <a:r>
              <a:rPr lang="ru-RU" sz="1900" dirty="0"/>
              <a:t>Русские сарафаны получили широкую популярность в России в </a:t>
            </a:r>
            <a:r>
              <a:rPr lang="ru-RU" sz="1900" dirty="0" smtClean="0"/>
              <a:t>XVII в</a:t>
            </a:r>
            <a:r>
              <a:rPr lang="ru-RU" sz="1900" dirty="0"/>
              <a:t>. Ранее они также считались неотъемлемой частью гардероба даже у </a:t>
            </a:r>
            <a:r>
              <a:rPr lang="ru-RU" sz="1900" dirty="0" smtClean="0"/>
              <a:t>мужчин, </a:t>
            </a:r>
            <a:r>
              <a:rPr lang="ru-RU" sz="1800" dirty="0" smtClean="0"/>
              <a:t>только </a:t>
            </a:r>
            <a:r>
              <a:rPr lang="ru-RU" sz="1800" dirty="0"/>
              <a:t>лишь в XVII веке он стал принадлежностью только женского гардероба.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77621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стилизованными цветами</Template>
  <TotalTime>427</TotalTime>
  <Words>390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Segoe</vt:lpstr>
      <vt:lpstr>Segoe Light</vt:lpstr>
      <vt:lpstr>Segoe Print</vt:lpstr>
      <vt:lpstr>Times New Roman</vt:lpstr>
      <vt:lpstr>Times New Roman</vt:lpstr>
      <vt:lpstr>MS_RU_RU_6_8March_StylishFlowersOnWhite_2007v_Russia</vt:lpstr>
      <vt:lpstr>  Муниципальное бюджетное общеобразовательное учреждение      средняя общеобразовательная школа № 34. Проект на тему: «О чём может рассказать народный костюм?»</vt:lpstr>
      <vt:lpstr>Цели и задачи.</vt:lpstr>
      <vt:lpstr>Что мог сказать о человеке его костюм?</vt:lpstr>
      <vt:lpstr> 2.  Царское облачение ничем не отличалось от повседневной одежды знати. Только в торжественных случаях царь облачался в драгоценные одежды, чтобы поразить заморских послов своей роскошью и богатством. </vt:lpstr>
      <vt:lpstr> 3.   Незамужние девицы могли ходить с непокрытой головой или же с головным убором, оставлявшим открытой макушку. Замужние женщины надевали повойник.</vt:lpstr>
      <vt:lpstr>Символика цветов народного костюма.</vt:lpstr>
      <vt:lpstr>Символика орнаментов народного костюма.</vt:lpstr>
      <vt:lpstr>Женский и мужской костюм.</vt:lpstr>
      <vt:lpstr>Это интересно!</vt:lpstr>
      <vt:lpstr>Выводы: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ощеобразовательное учреждение.      Средняя общеобразовательная школа № 34.  Проект на тему: «Народный костюм»</dc:title>
  <dc:subject>Шаблон оформления</dc:subject>
  <dc:creator>TOSHIBA</dc:creator>
  <cp:keywords/>
  <dc:description>Корпорация Майкрософт
Шаблон оформления</dc:description>
  <cp:lastModifiedBy>TOSHIBA</cp:lastModifiedBy>
  <cp:revision>38</cp:revision>
  <dcterms:created xsi:type="dcterms:W3CDTF">2019-05-05T10:42:43Z</dcterms:created>
  <dcterms:modified xsi:type="dcterms:W3CDTF">2019-05-16T20:56:26Z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