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8" r:id="rId6"/>
    <p:sldId id="267" r:id="rId7"/>
    <p:sldId id="266" r:id="rId8"/>
    <p:sldId id="265" r:id="rId9"/>
    <p:sldId id="260" r:id="rId10"/>
    <p:sldId id="261" r:id="rId11"/>
    <p:sldId id="262" r:id="rId12"/>
    <p:sldId id="263" r:id="rId13"/>
    <p:sldId id="264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-33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CC05-998C-4C5E-9A74-5CC9EA340EB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7E92-A039-4177-A782-DD48C7C4F5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3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CC05-998C-4C5E-9A74-5CC9EA340EB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7E92-A039-4177-A782-DD48C7C4F5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58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CC05-998C-4C5E-9A74-5CC9EA340EB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7E92-A039-4177-A782-DD48C7C4F5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66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CC05-998C-4C5E-9A74-5CC9EA340EB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7E92-A039-4177-A782-DD48C7C4F5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71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CC05-998C-4C5E-9A74-5CC9EA340EB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7E92-A039-4177-A782-DD48C7C4F5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73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CC05-998C-4C5E-9A74-5CC9EA340EB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7E92-A039-4177-A782-DD48C7C4F5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94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CC05-998C-4C5E-9A74-5CC9EA340EB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7E92-A039-4177-A782-DD48C7C4F5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7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CC05-998C-4C5E-9A74-5CC9EA340EB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7E92-A039-4177-A782-DD48C7C4F5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528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CC05-998C-4C5E-9A74-5CC9EA340EB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7E92-A039-4177-A782-DD48C7C4F5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20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CC05-998C-4C5E-9A74-5CC9EA340EB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7E92-A039-4177-A782-DD48C7C4F5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72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CC05-998C-4C5E-9A74-5CC9EA340EB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7E92-A039-4177-A782-DD48C7C4F5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75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1CC05-998C-4C5E-9A74-5CC9EA340EBF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D7E92-A039-4177-A782-DD48C7C4F5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522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40266"/>
            <a:ext cx="9144000" cy="143457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Impact" panose="020B0806030902050204" pitchFamily="34" charset="0"/>
              </a:rPr>
              <a:t>Курская Битва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274" y="2418763"/>
            <a:ext cx="6709452" cy="3794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9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Фото битвы на Курской дуге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99" y="2235200"/>
            <a:ext cx="4926994" cy="3671094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600" y="2235200"/>
            <a:ext cx="490220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8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Планы и силы сторон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60912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ru-RU" sz="2200" b="1" dirty="0"/>
              <a:t>Германия</a:t>
            </a:r>
          </a:p>
          <a:p>
            <a:pPr marL="0" indent="0" algn="ctr">
              <a:buNone/>
              <a:defRPr/>
            </a:pPr>
            <a:r>
              <a:rPr lang="ru-RU" sz="2200" b="1" dirty="0"/>
              <a:t>Планы:</a:t>
            </a:r>
          </a:p>
          <a:p>
            <a:pPr marL="0" indent="0" algn="ctr">
              <a:buNone/>
              <a:defRPr/>
            </a:pPr>
            <a:r>
              <a:rPr lang="ru-RU" sz="2200" dirty="0"/>
              <a:t>Германское командование приняло решение провести крупную стратегическую операцию на Курском выступе летом 1943 года. Планировалось нанести сходящиеся удары из районов городов Орёл (с севера) и Белгород (с юга). Ударные группы должны были соединиться в районе Курска, окружив войска Центрального и Воронежского фронтов Красной армии. </a:t>
            </a:r>
          </a:p>
          <a:p>
            <a:pPr marL="0" indent="0" algn="ctr">
              <a:buNone/>
              <a:defRPr/>
            </a:pPr>
            <a:r>
              <a:rPr lang="ru-RU" sz="2200" b="1" dirty="0"/>
              <a:t>Силы:</a:t>
            </a:r>
          </a:p>
          <a:p>
            <a:pPr marL="0" indent="0" algn="ctr">
              <a:buNone/>
              <a:defRPr/>
            </a:pPr>
            <a:r>
              <a:rPr lang="ru-RU" sz="2200" dirty="0"/>
              <a:t>Для проведения операции немцы сосредоточили группировку, насчитывавшую до 50 дивизий (из них 18 танковых и моторизированных), 2 танковые бригады, 3 отдельных танковых батальона и 8 дивизионов штурмовых орудий, общей численностью, согласно советским источникам, около 900 тыс. человек. Воздушную поддержку немецким войскам оказывали силы 4-го и 6-го воздушных флотов.</a:t>
            </a:r>
            <a:endParaRPr lang="ru-RU" sz="2200" b="1" dirty="0"/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68159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Командующие битвой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410200" cy="4727575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ru-RU" b="1" dirty="0"/>
              <a:t>СССР: </a:t>
            </a:r>
          </a:p>
          <a:p>
            <a:pPr>
              <a:defRPr/>
            </a:pPr>
            <a:r>
              <a:rPr lang="ru-RU" b="1" dirty="0"/>
              <a:t>Рокоссовский К.К., </a:t>
            </a:r>
            <a:r>
              <a:rPr lang="ru-RU" dirty="0"/>
              <a:t>- командующий Центральным фронтом</a:t>
            </a:r>
          </a:p>
          <a:p>
            <a:pPr>
              <a:defRPr/>
            </a:pPr>
            <a:r>
              <a:rPr lang="ru-RU" b="1" dirty="0"/>
              <a:t>Конев И. С., </a:t>
            </a:r>
            <a:r>
              <a:rPr lang="ru-RU" dirty="0"/>
              <a:t>- командующий Степным фронтом</a:t>
            </a:r>
          </a:p>
          <a:p>
            <a:pPr>
              <a:defRPr/>
            </a:pPr>
            <a:r>
              <a:rPr lang="ru-RU" b="1" dirty="0"/>
              <a:t>Ватутин Н.Ф.,</a:t>
            </a:r>
            <a:r>
              <a:rPr lang="ru-RU" dirty="0"/>
              <a:t> - командующий Воронежским фронтом</a:t>
            </a:r>
          </a:p>
          <a:p>
            <a:pPr>
              <a:defRPr/>
            </a:pPr>
            <a:r>
              <a:rPr lang="ru-RU" b="1" dirty="0"/>
              <a:t>Жуков Г.К. </a:t>
            </a:r>
            <a:r>
              <a:rPr lang="ru-RU" dirty="0"/>
              <a:t>- представитель </a:t>
            </a:r>
            <a:r>
              <a:rPr lang="ru-RU" dirty="0" smtClean="0"/>
              <a:t>Ставки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67500" y="1981200"/>
            <a:ext cx="5359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/>
              <a:t>Германия</a:t>
            </a:r>
            <a:r>
              <a:rPr lang="ru-RU" sz="2800" b="1" dirty="0" smtClean="0"/>
              <a:t>:</a:t>
            </a:r>
          </a:p>
          <a:p>
            <a:pPr algn="ctr">
              <a:defRPr/>
            </a:pPr>
            <a:endParaRPr lang="ru-RU" sz="2800" b="1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b="1" dirty="0" smtClean="0"/>
              <a:t>Эрих фон </a:t>
            </a:r>
            <a:r>
              <a:rPr lang="ru-RU" sz="2800" b="1" dirty="0" err="1"/>
              <a:t>Манштейн</a:t>
            </a:r>
            <a:endParaRPr lang="ru-RU" sz="2800" b="1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b="1" dirty="0"/>
              <a:t>Гюнтер </a:t>
            </a:r>
            <a:r>
              <a:rPr lang="ru-RU" sz="2800" b="1" dirty="0" err="1"/>
              <a:t>Ханс</a:t>
            </a:r>
            <a:r>
              <a:rPr lang="ru-RU" sz="2800" b="1" dirty="0"/>
              <a:t> фон </a:t>
            </a:r>
            <a:r>
              <a:rPr lang="ru-RU" sz="2800" b="1" dirty="0" err="1"/>
              <a:t>Клюге</a:t>
            </a:r>
            <a:endParaRPr lang="ru-RU" sz="2800" b="1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b="1" dirty="0"/>
              <a:t>Вальтер Модель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b="1" dirty="0" smtClean="0"/>
              <a:t>Герман </a:t>
            </a:r>
            <a:r>
              <a:rPr lang="ru-RU" sz="2800" b="1" dirty="0"/>
              <a:t>Гот</a:t>
            </a:r>
          </a:p>
        </p:txBody>
      </p:sp>
    </p:spTree>
    <p:extLst>
      <p:ext uri="{BB962C8B-B14F-4D97-AF65-F5344CB8AC3E}">
        <p14:creationId xmlns:p14="http://schemas.microsoft.com/office/powerpoint/2010/main" val="117864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Потери сторон в Курской битве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795000" cy="435133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ru-RU" altLang="ru-RU" dirty="0" smtClean="0"/>
              <a:t>   	Дорогой </a:t>
            </a:r>
            <a:r>
              <a:rPr lang="ru-RU" altLang="ru-RU" dirty="0"/>
              <a:t>ценой обошлась победа в Курской битве </a:t>
            </a:r>
            <a:r>
              <a:rPr lang="ru-RU" altLang="ru-RU" dirty="0" smtClean="0"/>
              <a:t>советским войскам</a:t>
            </a:r>
            <a:r>
              <a:rPr lang="ru-RU" altLang="ru-RU" dirty="0"/>
              <a:t>. Они потеряли свыше 860 тыс. человек, более 6 тыс. танков и САУ, 5,2 тыс. орудий и минометов, свыше 1,6 тыс. самолетов.</a:t>
            </a:r>
          </a:p>
          <a:p>
            <a:pPr>
              <a:buFont typeface="Wingdings" pitchFamily="2" charset="2"/>
              <a:buNone/>
              <a:defRPr/>
            </a:pPr>
            <a:r>
              <a:rPr lang="ru-RU" altLang="ru-RU" dirty="0" smtClean="0"/>
              <a:t>		</a:t>
            </a:r>
          </a:p>
          <a:p>
            <a:pPr>
              <a:buFont typeface="Wingdings" pitchFamily="2" charset="2"/>
              <a:buNone/>
              <a:defRPr/>
            </a:pPr>
            <a:r>
              <a:rPr lang="ru-RU" altLang="ru-RU" dirty="0"/>
              <a:t>	</a:t>
            </a:r>
            <a:r>
              <a:rPr lang="ru-RU" altLang="ru-RU" dirty="0" smtClean="0"/>
              <a:t>	В </a:t>
            </a:r>
            <a:r>
              <a:rPr lang="ru-RU" altLang="ru-RU" dirty="0"/>
              <a:t>кровопролитных боях враг понес огромные потери. Престижу немецкого оружия был нанесен непоправимый урон. Разгрому подверглись 30 немецких дивизий, в том числе 7 танковых. Общие потери Вермахта составили более 500 тыс. солдат и офицеров, до 1,5 тыс. танков, 3 тыс. орудий и более 3,5 тыс. самолетов.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altLang="ru-RU" dirty="0"/>
              <a:t>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6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Итоги Курской </a:t>
            </a:r>
            <a:r>
              <a:rPr lang="ru-RU" b="1" dirty="0" smtClean="0"/>
              <a:t>битвы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Победа 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под Курском ознаменовала переход стратегической инициативы к Красной Армии. К моменту стабилизации фронта советские войска вышли на исходные позиции для наступления на Днепр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После окончания сражения на Курской дуге германское командование утратило возможность проводить стратегические наступательные операции.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554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58799" y="454025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Спасибо за внимание</a:t>
            </a:r>
            <a:endParaRPr lang="ru-RU" b="1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246" y="2078877"/>
            <a:ext cx="6332706" cy="4352085"/>
          </a:xfrm>
        </p:spPr>
      </p:pic>
    </p:spTree>
    <p:extLst>
      <p:ext uri="{BB962C8B-B14F-4D97-AF65-F5344CB8AC3E}">
        <p14:creationId xmlns:p14="http://schemas.microsoft.com/office/powerpoint/2010/main" val="121525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1466" y="297391"/>
            <a:ext cx="4809067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Курская Битва</a:t>
            </a:r>
            <a:endParaRPr lang="ru-RU" sz="5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417" y="1622954"/>
            <a:ext cx="11504915" cy="4862513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 	Курская </a:t>
            </a:r>
            <a:r>
              <a:rPr lang="ru-RU" sz="3200" b="1" dirty="0" err="1"/>
              <a:t>би́тва</a:t>
            </a:r>
            <a:r>
              <a:rPr lang="ru-RU" sz="3200" dirty="0"/>
              <a:t> (5 июля — 23 августа </a:t>
            </a:r>
            <a:r>
              <a:rPr lang="ru-RU" sz="3200" dirty="0" smtClean="0"/>
              <a:t>1943</a:t>
            </a:r>
            <a:r>
              <a:rPr lang="ru-RU" sz="3200" dirty="0"/>
              <a:t> </a:t>
            </a:r>
            <a:r>
              <a:rPr lang="ru-RU" sz="3200" dirty="0" smtClean="0"/>
              <a:t>года) также </a:t>
            </a:r>
            <a:r>
              <a:rPr lang="ru-RU" sz="3200" dirty="0"/>
              <a:t>известна как </a:t>
            </a:r>
            <a:r>
              <a:rPr lang="ru-RU" sz="3200" b="1" dirty="0"/>
              <a:t>Битва на Курской дуге</a:t>
            </a:r>
            <a:r>
              <a:rPr lang="ru-RU" sz="3200" dirty="0"/>
              <a:t>) по своим масштабам, задействованным силам и средствам, напряжённости, результатам и военно-политическим последствиям является одним из ключевых сражений Второй мировой войны и Великой Отечественной войны. </a:t>
            </a:r>
            <a:endParaRPr lang="ru-RU" sz="3200" dirty="0" smtClean="0"/>
          </a:p>
          <a:p>
            <a:r>
              <a:rPr lang="ru-RU" sz="3200" dirty="0" smtClean="0"/>
              <a:t> 	Самое </a:t>
            </a:r>
            <a:r>
              <a:rPr lang="ru-RU" sz="3200" dirty="0"/>
              <a:t>крупное танковое сражение в истории; в нём участвовали около двух миллионов человек, шесть тысяч танков, четыре тысячи </a:t>
            </a:r>
            <a:r>
              <a:rPr lang="ru-RU" sz="3200" dirty="0" smtClean="0"/>
              <a:t>самолётов.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628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80016" y="54544"/>
            <a:ext cx="4978400" cy="951908"/>
          </a:xfrm>
        </p:spPr>
        <p:txBody>
          <a:bodyPr/>
          <a:lstStyle/>
          <a:p>
            <a:pPr algn="ctr"/>
            <a:r>
              <a:rPr lang="ru-RU" b="1" dirty="0"/>
              <a:t>В</a:t>
            </a:r>
            <a:r>
              <a:rPr lang="ru-RU" b="1" dirty="0" smtClean="0"/>
              <a:t>оенные действия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32" y="1006452"/>
            <a:ext cx="4466768" cy="5751380"/>
          </a:xfrm>
        </p:spPr>
      </p:pic>
    </p:spTree>
    <p:extLst>
      <p:ext uri="{BB962C8B-B14F-4D97-AF65-F5344CB8AC3E}">
        <p14:creationId xmlns:p14="http://schemas.microsoft.com/office/powerpoint/2010/main" val="230427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 советской и российской историографии принято разделять сражение на 3 части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2300" y="1825624"/>
            <a:ext cx="10845800" cy="482917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  <a:defRPr/>
            </a:pPr>
            <a:endParaRPr lang="ru-RU" sz="3200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3200" dirty="0" smtClean="0"/>
              <a:t>Курская стратегическая оборонительная операция</a:t>
            </a:r>
            <a:r>
              <a:rPr lang="ru-RU" sz="3200" dirty="0"/>
              <a:t> </a:t>
            </a:r>
            <a:r>
              <a:rPr lang="ru-RU" sz="3200" dirty="0" smtClean="0"/>
              <a:t>      (</a:t>
            </a:r>
            <a:r>
              <a:rPr lang="ru-RU" sz="3200" dirty="0"/>
              <a:t>5 — 23 июля);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3200" dirty="0"/>
              <a:t>Орловская </a:t>
            </a:r>
            <a:r>
              <a:rPr lang="ru-RU" sz="3200" dirty="0" smtClean="0"/>
              <a:t>операция </a:t>
            </a:r>
            <a:r>
              <a:rPr lang="ru-RU" sz="3200" dirty="0"/>
              <a:t>«Кутузов</a:t>
            </a:r>
            <a:r>
              <a:rPr lang="ru-RU" sz="3200" dirty="0" smtClean="0"/>
              <a:t>» (12 </a:t>
            </a:r>
            <a:r>
              <a:rPr lang="ru-RU" sz="3200" dirty="0"/>
              <a:t>июля — 18 августа);  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3200" dirty="0" err="1" smtClean="0"/>
              <a:t>Белгородско</a:t>
            </a:r>
            <a:r>
              <a:rPr lang="ru-RU" sz="3200" dirty="0" smtClean="0"/>
              <a:t>-Харьковская операция (3</a:t>
            </a:r>
            <a:r>
              <a:rPr lang="ru-RU" sz="3200" dirty="0"/>
              <a:t> — 23 августа); </a:t>
            </a:r>
          </a:p>
          <a:p>
            <a:pPr marL="0" indent="0" algn="ctr">
              <a:buNone/>
              <a:defRPr/>
            </a:pPr>
            <a:endParaRPr lang="ru-RU" sz="3200" dirty="0"/>
          </a:p>
          <a:p>
            <a:pPr marL="0" indent="0" algn="ctr">
              <a:buNone/>
              <a:defRPr/>
            </a:pPr>
            <a:r>
              <a:rPr lang="ru-RU" sz="3200" dirty="0" smtClean="0"/>
              <a:t>Битва </a:t>
            </a:r>
            <a:r>
              <a:rPr lang="ru-RU" sz="3200" dirty="0"/>
              <a:t>продолжалась 49 дней. Немецкая сторона наступательную часть сражения называла </a:t>
            </a:r>
            <a:r>
              <a:rPr lang="ru-RU" sz="3200" b="1" dirty="0"/>
              <a:t>операция «Цитадель»</a:t>
            </a:r>
            <a:r>
              <a:rPr lang="ru-RU" sz="3200" dirty="0"/>
              <a:t>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3151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Курская стратегическая оборонительная операция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3200" dirty="0" smtClean="0"/>
              <a:t>	</a:t>
            </a:r>
          </a:p>
          <a:p>
            <a:pPr marL="0" indent="0">
              <a:buNone/>
            </a:pPr>
            <a:r>
              <a:rPr lang="ru-RU" altLang="ru-RU" sz="3200" dirty="0" smtClean="0"/>
              <a:t>	Германское </a:t>
            </a:r>
            <a:r>
              <a:rPr lang="ru-RU" altLang="ru-RU" sz="3200" dirty="0"/>
              <a:t>наступление началось утром 5 июля 1943 года. Поскольку советскому командованию было точно известно время начала </a:t>
            </a:r>
            <a:r>
              <a:rPr lang="ru-RU" altLang="ru-RU" sz="3200" dirty="0" smtClean="0"/>
              <a:t>операции, в </a:t>
            </a:r>
            <a:r>
              <a:rPr lang="ru-RU" altLang="ru-RU" sz="3200" dirty="0"/>
              <a:t>22:30 и в 2:20 по московскому времени силами двух фронтов была проведена </a:t>
            </a:r>
            <a:r>
              <a:rPr lang="ru-RU" altLang="ru-RU" sz="3200" dirty="0" smtClean="0"/>
              <a:t>контрартподготовка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0547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Орловская стратегическая наступательная операция «Кутузов»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altLang="ru-RU" b="1" dirty="0"/>
              <a:t> </a:t>
            </a:r>
            <a:r>
              <a:rPr lang="ru-RU" altLang="ru-RU" b="1" dirty="0" smtClean="0"/>
              <a:t>   Орловская операция «</a:t>
            </a:r>
            <a:r>
              <a:rPr lang="ru-RU" altLang="ru-RU" b="1" dirty="0"/>
              <a:t>Кутузов» </a:t>
            </a:r>
            <a:r>
              <a:rPr lang="ru-RU" altLang="ru-RU" dirty="0"/>
              <a:t>— советская наступательная операция, которая была проведена с 12 июля по 18 августа 1943 года во время Курской битвы для окончательного разгрома группировки противника под Орлом. Согласно плану операции «Кутузов» 12 июля войска Западного </a:t>
            </a:r>
            <a:r>
              <a:rPr lang="ru-RU" altLang="ru-RU" dirty="0" smtClean="0"/>
              <a:t>и </a:t>
            </a:r>
            <a:r>
              <a:rPr lang="ru-RU" altLang="ru-RU" dirty="0"/>
              <a:t>Брянского </a:t>
            </a:r>
            <a:r>
              <a:rPr lang="ru-RU" altLang="ru-RU" dirty="0" smtClean="0"/>
              <a:t>фронтов </a:t>
            </a:r>
            <a:r>
              <a:rPr lang="ru-RU" altLang="ru-RU" dirty="0"/>
              <a:t>начали наступление на орловском направлении. 15 июля </a:t>
            </a:r>
            <a:r>
              <a:rPr lang="ru-RU" altLang="ru-RU" dirty="0" smtClean="0"/>
              <a:t>в контрнаступление </a:t>
            </a:r>
            <a:r>
              <a:rPr lang="ru-RU" altLang="ru-RU" dirty="0"/>
              <a:t>перешел Центральный фронт.</a:t>
            </a:r>
          </a:p>
          <a:p>
            <a:pPr marL="0" indent="0" algn="ctr">
              <a:buNone/>
            </a:pPr>
            <a:r>
              <a:rPr lang="ru-RU" altLang="ru-RU" b="1" dirty="0"/>
              <a:t>Итог: </a:t>
            </a:r>
            <a:r>
              <a:rPr lang="ru-RU" altLang="ru-RU" dirty="0"/>
              <a:t>Победа СССР.</a:t>
            </a:r>
          </a:p>
          <a:p>
            <a:pPr marL="0" indent="0" algn="ctr">
              <a:buNone/>
            </a:pPr>
            <a:r>
              <a:rPr lang="ru-RU" altLang="ru-RU" dirty="0"/>
              <a:t>Освобождение Орла, Кром, Мценска, </a:t>
            </a:r>
            <a:r>
              <a:rPr lang="ru-RU" altLang="ru-RU" dirty="0" err="1"/>
              <a:t>Болхова</a:t>
            </a:r>
            <a:r>
              <a:rPr lang="ru-RU" altLang="ru-RU" dirty="0"/>
              <a:t>, Карачева, Жиздры. Создание условий для наступления на брянском направлении и выхода советских войск в восточные районы Белоруссии.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190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196975"/>
          </a:xfrm>
        </p:spPr>
        <p:txBody>
          <a:bodyPr/>
          <a:lstStyle/>
          <a:p>
            <a:pPr algn="ctr"/>
            <a:r>
              <a:rPr lang="ru-RU" b="1" dirty="0" smtClean="0"/>
              <a:t>Белгородско-Харьковская операция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altLang="ru-RU" sz="2400" b="1" dirty="0"/>
              <a:t>Белгородско-Харьковская наступательная операция </a:t>
            </a:r>
            <a:r>
              <a:rPr lang="ru-RU" altLang="ru-RU" sz="2400" b="1" dirty="0" smtClean="0"/>
              <a:t>«Румянцев» </a:t>
            </a:r>
            <a:r>
              <a:rPr lang="ru-RU" altLang="ru-RU" sz="2400" dirty="0"/>
              <a:t>— заключительная операция Курской битвы, проводилась с 3 по 23 августа 1943 г. с целью нанесения поражения </a:t>
            </a:r>
            <a:r>
              <a:rPr lang="ru-RU" altLang="ru-RU" sz="2400" dirty="0" err="1"/>
              <a:t>белгородско</a:t>
            </a:r>
            <a:r>
              <a:rPr lang="ru-RU" altLang="ru-RU" sz="2400" dirty="0"/>
              <a:t>-харьковской группировке вермахта, освобождения Харьковского промышленного района, создания предпосылок для окончательного освобождения Левобережной Украины. Операция осуществлялась силами Воронежского и Степного фронтов</a:t>
            </a:r>
            <a:r>
              <a:rPr lang="ru-RU" altLang="ru-RU" sz="2400" dirty="0" smtClean="0"/>
              <a:t>.</a:t>
            </a:r>
          </a:p>
          <a:p>
            <a:pPr marL="0" indent="0" algn="ctr">
              <a:buNone/>
            </a:pPr>
            <a:r>
              <a:rPr lang="ru-RU" altLang="ru-RU" sz="2400" dirty="0" smtClean="0"/>
              <a:t> </a:t>
            </a:r>
            <a:r>
              <a:rPr lang="ru-RU" altLang="ru-RU" sz="2400" b="1" dirty="0" smtClean="0"/>
              <a:t>Итог</a:t>
            </a:r>
            <a:r>
              <a:rPr lang="ru-RU" altLang="ru-RU" sz="2400" b="1" dirty="0"/>
              <a:t>:</a:t>
            </a:r>
            <a:r>
              <a:rPr lang="ru-RU" altLang="ru-RU" sz="2400" dirty="0"/>
              <a:t> Победа СССР.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2007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889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Операция «Цитадель»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altLang="ru-RU" b="1" dirty="0" smtClean="0"/>
              <a:t>Цитадель </a:t>
            </a:r>
            <a:r>
              <a:rPr lang="ru-RU" altLang="ru-RU" dirty="0" smtClean="0"/>
              <a:t>- </a:t>
            </a:r>
            <a:r>
              <a:rPr lang="ru-RU" altLang="ru-RU" dirty="0"/>
              <a:t>немецкое кодовое наименование Курской битвы летом 1943 г. </a:t>
            </a:r>
          </a:p>
          <a:p>
            <a:pPr marL="0" indent="0" algn="ctr">
              <a:buNone/>
            </a:pPr>
            <a:r>
              <a:rPr lang="ru-RU" altLang="ru-RU" dirty="0"/>
              <a:t>К этому времени гитлеровскому командованию стало ясно, что завоевать СССР быстро не удастся, рассчитывать на "блицкриг" - молниеносную войну - больше нельзя. </a:t>
            </a:r>
          </a:p>
          <a:p>
            <a:pPr marL="0" indent="0" algn="ctr">
              <a:buNone/>
            </a:pPr>
            <a:r>
              <a:rPr lang="ru-RU" altLang="ru-RU" dirty="0"/>
              <a:t>Немецкая наступательная операция «Цитадель» изначально предполагала после нанесения ударов с севера (Орел) и юга (Белгород) окружение войск Центрального и Воронежского фронтов Красной армии.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16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4325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Планы и силы сторон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1485900"/>
            <a:ext cx="11150600" cy="50292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  <a:defRPr/>
            </a:pPr>
            <a:r>
              <a:rPr lang="ru-RU" b="1" dirty="0"/>
              <a:t>СССР</a:t>
            </a:r>
          </a:p>
          <a:p>
            <a:pPr marL="0" indent="0" algn="ctr">
              <a:buNone/>
              <a:defRPr/>
            </a:pPr>
            <a:r>
              <a:rPr lang="ru-RU" b="1" dirty="0"/>
              <a:t>Планы:</a:t>
            </a:r>
          </a:p>
          <a:p>
            <a:pPr marL="0" indent="0" algn="ctr">
              <a:buNone/>
              <a:defRPr/>
            </a:pPr>
            <a:r>
              <a:rPr lang="ru-RU" dirty="0"/>
              <a:t>Советское командование приняло решение провести оборонительное сражение, измотать войска неприятеля и нанести им поражение, проведя в критический момент контрудары по наступающим. С этой целью на обоих фасах курского выступа была создана глубоко эшелонированная оборона. В общей сложности было создано 8 оборонительных рубежей. Средняя плотность минирования на направлении ожидаемых ударов противника составляла 1500 противотанковых и 1700 противопехотных мин на каждый километр фронта.</a:t>
            </a:r>
          </a:p>
          <a:p>
            <a:pPr marL="0" indent="0" algn="ctr">
              <a:buNone/>
              <a:defRPr/>
            </a:pPr>
            <a:r>
              <a:rPr lang="ru-RU" b="1" dirty="0"/>
              <a:t>Силы:</a:t>
            </a:r>
          </a:p>
          <a:p>
            <a:pPr marL="0" indent="0" algn="ctr">
              <a:buNone/>
              <a:defRPr/>
            </a:pPr>
            <a:r>
              <a:rPr lang="ru-RU" dirty="0"/>
              <a:t>К началу операции 1,3 млн человек + в резерве 0,6 млн;</a:t>
            </a:r>
          </a:p>
          <a:p>
            <a:pPr marL="0" indent="0" algn="ctr">
              <a:buNone/>
              <a:defRPr/>
            </a:pPr>
            <a:r>
              <a:rPr lang="ru-RU" dirty="0"/>
              <a:t>3444 танков + 1,5 тыс. в резерве;</a:t>
            </a:r>
          </a:p>
          <a:p>
            <a:pPr marL="0" indent="0" algn="ctr">
              <a:buNone/>
              <a:defRPr/>
            </a:pPr>
            <a:r>
              <a:rPr lang="ru-RU" dirty="0"/>
              <a:t>19 100 орудий и миномётов + 7,4 тыс. в резерве;</a:t>
            </a:r>
          </a:p>
          <a:p>
            <a:pPr marL="0" indent="0" algn="ctr">
              <a:buNone/>
              <a:defRPr/>
            </a:pPr>
            <a:r>
              <a:rPr lang="ru-RU" dirty="0"/>
              <a:t>2172 самолётов + 0,5 тыс. в резерве.</a:t>
            </a:r>
          </a:p>
        </p:txBody>
      </p:sp>
    </p:spTree>
    <p:extLst>
      <p:ext uri="{BB962C8B-B14F-4D97-AF65-F5344CB8AC3E}">
        <p14:creationId xmlns:p14="http://schemas.microsoft.com/office/powerpoint/2010/main" val="383120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594</Words>
  <Application>Microsoft Office PowerPoint</Application>
  <PresentationFormat>Произвольный</PresentationFormat>
  <Paragraphs>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Курская Битва</vt:lpstr>
      <vt:lpstr>Курская Битва</vt:lpstr>
      <vt:lpstr>Военные действия</vt:lpstr>
      <vt:lpstr>В советской и российской историографии принято разделять сражение на 3 части</vt:lpstr>
      <vt:lpstr>Курская стратегическая оборонительная операция</vt:lpstr>
      <vt:lpstr>Орловская стратегическая наступательная операция «Кутузов»</vt:lpstr>
      <vt:lpstr>Белгородско-Харьковская операция</vt:lpstr>
      <vt:lpstr> Операция «Цитадель» </vt:lpstr>
      <vt:lpstr>Планы и силы сторон</vt:lpstr>
      <vt:lpstr>Фото битвы на Курской дуге</vt:lpstr>
      <vt:lpstr>Планы и силы сторон</vt:lpstr>
      <vt:lpstr>Командующие битвой</vt:lpstr>
      <vt:lpstr>Потери сторон в Курской битве</vt:lpstr>
      <vt:lpstr>Итоги Курской битвы</vt:lpstr>
      <vt:lpstr>Спасибо за внимание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Alexander</dc:creator>
  <cp:lastModifiedBy>Вейлар</cp:lastModifiedBy>
  <cp:revision>15</cp:revision>
  <dcterms:created xsi:type="dcterms:W3CDTF">2016-04-21T14:18:59Z</dcterms:created>
  <dcterms:modified xsi:type="dcterms:W3CDTF">2016-04-25T06:28:30Z</dcterms:modified>
</cp:coreProperties>
</file>