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207E2-E105-4459-8E14-116E80448141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D0809-C246-4626-AA27-08B6D30A18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523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D0809-C246-4626-AA27-08B6D30A182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984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14290"/>
            <a:ext cx="8458200" cy="612793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Муниципальное бюджетное общеобразовательное учреждение средняя общеобразовательная школа №34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1928802"/>
            <a:ext cx="8429684" cy="1752600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chemeClr val="bg1"/>
                </a:solidFill>
                <a:latin typeface="Arial Black" pitchFamily="34" charset="0"/>
                <a:cs typeface="Times New Roman" pitchFamily="18" charset="0"/>
              </a:rPr>
              <a:t>Как выбрать бумажные салфетки?</a:t>
            </a:r>
            <a:endParaRPr lang="ru-RU" sz="4400" dirty="0">
              <a:solidFill>
                <a:schemeClr val="bg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00430" y="4429132"/>
            <a:ext cx="55213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b="1" dirty="0" smtClean="0">
                <a:solidFill>
                  <a:schemeClr val="tx2"/>
                </a:solidFill>
              </a:rPr>
              <a:t>Выполнил: ученик 10 «А» класса</a:t>
            </a:r>
          </a:p>
          <a:p>
            <a:pPr algn="r"/>
            <a:r>
              <a:rPr lang="ru-RU" b="1" dirty="0" err="1" smtClean="0">
                <a:solidFill>
                  <a:schemeClr val="tx2"/>
                </a:solidFill>
              </a:rPr>
              <a:t>Айдари</a:t>
            </a:r>
            <a:r>
              <a:rPr lang="ru-RU" b="1" dirty="0" smtClean="0">
                <a:solidFill>
                  <a:schemeClr val="tx2"/>
                </a:solidFill>
              </a:rPr>
              <a:t> Александр</a:t>
            </a:r>
          </a:p>
          <a:p>
            <a:pPr algn="r"/>
            <a:r>
              <a:rPr lang="ru-RU" b="1" dirty="0" smtClean="0">
                <a:solidFill>
                  <a:schemeClr val="tx2"/>
                </a:solidFill>
              </a:rPr>
              <a:t>Руководитель: Черепанова С.В.</a:t>
            </a:r>
            <a:endParaRPr lang="ru-RU" dirty="0" smtClean="0">
              <a:solidFill>
                <a:schemeClr val="tx2"/>
              </a:solidFill>
            </a:endParaRPr>
          </a:p>
          <a:p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00430" y="6211669"/>
            <a:ext cx="24368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ru-RU" b="1" dirty="0" smtClean="0">
                <a:solidFill>
                  <a:prstClr val="white">
                    <a:lumMod val="95000"/>
                  </a:prstClr>
                </a:solidFill>
                <a:latin typeface="Arial Black" pitchFamily="34" charset="0"/>
              </a:rPr>
              <a:t>г.Старая </a:t>
            </a:r>
            <a:r>
              <a:rPr lang="ru-RU" b="1" dirty="0" err="1" smtClean="0">
                <a:solidFill>
                  <a:prstClr val="white">
                    <a:lumMod val="95000"/>
                  </a:prstClr>
                </a:solidFill>
                <a:latin typeface="Arial Black" pitchFamily="34" charset="0"/>
              </a:rPr>
              <a:t>Купавна</a:t>
            </a:r>
            <a:endParaRPr lang="ru-RU" b="1" dirty="0" smtClean="0">
              <a:solidFill>
                <a:prstClr val="white">
                  <a:lumMod val="95000"/>
                </a:prstClr>
              </a:solidFill>
              <a:latin typeface="Arial Black" pitchFamily="34" charset="0"/>
            </a:endParaRPr>
          </a:p>
          <a:p>
            <a:pPr lvl="0" algn="ctr"/>
            <a:r>
              <a:rPr lang="ru-RU" b="1" dirty="0" smtClean="0">
                <a:solidFill>
                  <a:prstClr val="white">
                    <a:lumMod val="95000"/>
                  </a:prstClr>
                </a:solidFill>
                <a:latin typeface="Arial Black" pitchFamily="34" charset="0"/>
              </a:rPr>
              <a:t>2018г.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71604" y="428604"/>
            <a:ext cx="62472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Arial Black" pitchFamily="34" charset="0"/>
              </a:rPr>
              <a:t>История бумажных салфеток</a:t>
            </a:r>
            <a:endParaRPr lang="ru-RU" sz="2800" dirty="0">
              <a:latin typeface="Arial Black" pitchFamily="34" charset="0"/>
            </a:endParaRPr>
          </a:p>
        </p:txBody>
      </p:sp>
      <p:pic>
        <p:nvPicPr>
          <p:cNvPr id="1026" name="Picture 2" descr="C:\Users\Администратор\Desktop\Школа\Проекты\Капиллярные свойства салфеток\0_8387e_e24f096a_x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928670"/>
            <a:ext cx="5214974" cy="347447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4643446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omic Sans MS" pitchFamily="66" charset="0"/>
              </a:rPr>
              <a:t>За всю свою историю салфетка претерпела значительные изменения.</a:t>
            </a:r>
          </a:p>
          <a:p>
            <a:pPr algn="ctr"/>
            <a:r>
              <a:rPr lang="ru-RU" sz="2000" dirty="0" smtClean="0">
                <a:latin typeface="Comic Sans MS" pitchFamily="66" charset="0"/>
              </a:rPr>
              <a:t>На западе первоначально она представляла из себя фиговый лист или кусочек ткани. В странах востока первые салфетки были изготовлены из рисовой бумаги. В некоторых странах в этих целях использовали лаваш.</a:t>
            </a:r>
            <a:endParaRPr lang="ru-RU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дминистратор\Desktop\Школа\Проекты\Капиллярные свойства салфеток\research-design-desinition-types-explained-1024x68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714356"/>
            <a:ext cx="4500594" cy="299746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214678" y="357166"/>
            <a:ext cx="2759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Arial Black" pitchFamily="34" charset="0"/>
              </a:rPr>
              <a:t>Цели и задачи</a:t>
            </a:r>
            <a:endParaRPr lang="ru-RU" sz="2400" dirty="0"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3643314"/>
            <a:ext cx="728664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FF0000"/>
                </a:solidFill>
                <a:latin typeface="Comic Sans MS" pitchFamily="66" charset="0"/>
              </a:rPr>
              <a:t>Цели проектной работы:</a:t>
            </a:r>
            <a:endParaRPr lang="ru-RU" sz="20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000" dirty="0" smtClean="0">
                <a:latin typeface="Comic Sans MS" pitchFamily="66" charset="0"/>
              </a:rPr>
              <a:t>Выявить признаки качественных столовых салфеток</a:t>
            </a:r>
          </a:p>
          <a:p>
            <a:pPr algn="just"/>
            <a:r>
              <a:rPr lang="ru-RU" sz="2000" b="1" dirty="0" smtClean="0">
                <a:solidFill>
                  <a:srgbClr val="FF0000"/>
                </a:solidFill>
                <a:latin typeface="Comic Sans MS" pitchFamily="66" charset="0"/>
              </a:rPr>
              <a:t>Задачи:</a:t>
            </a:r>
            <a:endParaRPr lang="ru-RU" sz="20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000" dirty="0" smtClean="0">
                <a:latin typeface="Comic Sans MS" pitchFamily="66" charset="0"/>
              </a:rPr>
              <a:t>Провести опыты для определения капиллярных свойств салфеток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000" dirty="0" smtClean="0">
                <a:latin typeface="Comic Sans MS" pitchFamily="66" charset="0"/>
              </a:rPr>
              <a:t>Составить таблицу характеристик на основе проведенных опытов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000" dirty="0" smtClean="0">
                <a:latin typeface="Comic Sans MS" pitchFamily="66" charset="0"/>
              </a:rPr>
              <a:t>Провести сравнительную характеристику образцов на основе полученных в результате опытов данных</a:t>
            </a:r>
          </a:p>
          <a:p>
            <a:pPr algn="just"/>
            <a:r>
              <a:rPr lang="ru-RU" sz="2000" b="1" dirty="0" smtClean="0">
                <a:latin typeface="Comic Sans MS" pitchFamily="66" charset="0"/>
              </a:rPr>
              <a:t>Методы: </a:t>
            </a:r>
            <a:r>
              <a:rPr lang="ru-RU" sz="2000" dirty="0" smtClean="0">
                <a:latin typeface="Comic Sans MS" pitchFamily="66" charset="0"/>
              </a:rPr>
              <a:t>анализ, сравнение, эксперимент, измерение.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00364" y="28574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928926" y="18573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00034" y="642918"/>
          <a:ext cx="8143900" cy="3917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84"/>
                <a:gridCol w="1143008"/>
                <a:gridCol w="909010"/>
                <a:gridCol w="1285884"/>
                <a:gridCol w="1734196"/>
                <a:gridCol w="1785918"/>
              </a:tblGrid>
              <a:tr h="500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продукта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Страна производителя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Состав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Размер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Количество слоев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Наличие рисунка и/или узора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0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 New Roman"/>
                          <a:ea typeface="Times New Roman"/>
                          <a:cs typeface="Times New Roman"/>
                        </a:rPr>
                        <a:t>Soft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Россия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100% целлюлоза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24х24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Times New Roman"/>
                          <a:cs typeface="Times New Roman"/>
                        </a:rPr>
                        <a:t>(+-5%)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Рельефный узор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Times New Roman"/>
                          <a:cs typeface="Times New Roman"/>
                        </a:rPr>
                        <a:t>Soft Luxe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Россия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100% целлюлоза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24х24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Times New Roman"/>
                          <a:cs typeface="Times New Roman"/>
                        </a:rPr>
                        <a:t>(w+-5%)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Рельефный узор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Times New Roman"/>
                          <a:cs typeface="Times New Roman"/>
                        </a:rPr>
                        <a:t>Tissue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Германия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100% целлюлоза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33х33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Рельефный узор</a:t>
                      </a:r>
                      <a:r>
                        <a:rPr lang="en-US" sz="130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 рисунок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Times New Roman"/>
                          <a:cs typeface="Times New Roman"/>
                        </a:rPr>
                        <a:t>Pap Star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Германия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100% целлюлоза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33х33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Рельефный узор</a:t>
                      </a:r>
                      <a:r>
                        <a:rPr lang="en-US" sz="130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 рисунок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Times New Roman"/>
                          <a:cs typeface="Times New Roman"/>
                        </a:rPr>
                        <a:t>Aster Creative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Германия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100% целлюлоза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33х33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Рельефный узор</a:t>
                      </a:r>
                      <a:r>
                        <a:rPr lang="en-US" sz="130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 рисунок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Пушинка Люкс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Россия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100% целлюлоза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33х33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Рельефный узор</a:t>
                      </a:r>
                      <a:r>
                        <a:rPr lang="en-US" sz="1300" dirty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 рисунок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Красная цена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Россия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100% целлюлоза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24х24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Рельефный узор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857488" y="1000108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143240" y="47148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79512" y="4698612"/>
            <a:ext cx="885831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omic Sans MS" pitchFamily="66" charset="0"/>
              </a:rPr>
              <a:t>Для начала мы сравнили наши образцы по данным</a:t>
            </a:r>
            <a:r>
              <a:rPr lang="en-US" sz="2000" dirty="0" smtClean="0">
                <a:latin typeface="Comic Sans MS" pitchFamily="66" charset="0"/>
              </a:rPr>
              <a:t>,</a:t>
            </a:r>
            <a:r>
              <a:rPr lang="ru-RU" sz="2000" dirty="0" smtClean="0">
                <a:latin typeface="Comic Sans MS" pitchFamily="66" charset="0"/>
              </a:rPr>
              <a:t> указанным на упаковке. Все данные занесены в таблицу</a:t>
            </a:r>
            <a:r>
              <a:rPr lang="en-US" sz="2000" dirty="0" smtClean="0">
                <a:latin typeface="Comic Sans MS" pitchFamily="66" charset="0"/>
              </a:rPr>
              <a:t>,</a:t>
            </a:r>
            <a:r>
              <a:rPr lang="ru-RU" sz="2000" dirty="0" smtClean="0">
                <a:latin typeface="Comic Sans MS" pitchFamily="66" charset="0"/>
              </a:rPr>
              <a:t> приведенную выше.</a:t>
            </a:r>
          </a:p>
          <a:p>
            <a:pPr algn="ctr"/>
            <a:r>
              <a:rPr lang="ru-RU" sz="2000" dirty="0" smtClean="0">
                <a:solidFill>
                  <a:srgbClr val="FF0000"/>
                </a:solidFill>
                <a:latin typeface="Comic Sans MS" pitchFamily="66" charset="0"/>
              </a:rPr>
              <a:t>Вывод: </a:t>
            </a:r>
            <a:r>
              <a:rPr lang="ru-RU" sz="2000" dirty="0" smtClean="0">
                <a:latin typeface="Comic Sans MS" pitchFamily="66" charset="0"/>
              </a:rPr>
              <a:t>образцы изготовлены из 100% целлюлозы. Согласно данным производителей, они различаются лишь по размеру и количеству слоев.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857224" y="642918"/>
          <a:ext cx="7715304" cy="3437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6"/>
                <a:gridCol w="1071570"/>
                <a:gridCol w="1071570"/>
                <a:gridCol w="1071570"/>
                <a:gridCol w="857256"/>
                <a:gridCol w="785818"/>
                <a:gridCol w="1285884"/>
              </a:tblGrid>
              <a:tr h="5594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продукта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Толщина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мм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Реальные размеры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81050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Площадь салфетки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81050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см</a:t>
                      </a:r>
                      <a:r>
                        <a:rPr lang="ru-RU" sz="1600" baseline="30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Объем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см</a:t>
                      </a:r>
                      <a:r>
                        <a:rPr lang="ru-RU" sz="1600" baseline="30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Масса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г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Плотность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г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см</a:t>
                      </a:r>
                      <a:r>
                        <a:rPr lang="ru-RU" sz="1600" baseline="300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Soft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0,208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24х23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,2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,800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11,581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0,93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0,080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Soft Luxe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0,263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23,9x24,1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575,990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15,148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1,03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0,068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Tissue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,160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,3x33,1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1102,230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17,635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5,81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0,329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Pap Star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0,270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32,7x32,8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1072,560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28,959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5,62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0,194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Aster Creative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0,270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33,1x32,9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1088,990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29,402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5,70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0,194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Пушинка Люкс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0,197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32,6x33,2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1082,320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21,321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5,59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0,262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Красная цена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0,231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23,9x24,9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595,110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13,747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0,95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0,069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4303455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omic Sans MS" pitchFamily="66" charset="0"/>
              </a:rPr>
              <a:t>Следующим этапом нашей работы является расчет физических свойств каждого образца.  Вычисления проводили на основе метода рядов</a:t>
            </a:r>
            <a:r>
              <a:rPr lang="en-US" sz="2000" dirty="0" smtClean="0">
                <a:latin typeface="Comic Sans MS" pitchFamily="66" charset="0"/>
              </a:rPr>
              <a:t>,</a:t>
            </a:r>
            <a:r>
              <a:rPr lang="ru-RU" sz="2000" dirty="0" smtClean="0">
                <a:latin typeface="Comic Sans MS" pitchFamily="66" charset="0"/>
              </a:rPr>
              <a:t> а также с использованием формул</a:t>
            </a:r>
            <a:r>
              <a:rPr lang="en-US" sz="2000" dirty="0" smtClean="0">
                <a:latin typeface="Comic Sans MS" pitchFamily="66" charset="0"/>
              </a:rPr>
              <a:t>,</a:t>
            </a:r>
            <a:r>
              <a:rPr lang="ru-RU" sz="2000" dirty="0" smtClean="0">
                <a:latin typeface="Comic Sans MS" pitchFamily="66" charset="0"/>
              </a:rPr>
              <a:t> знакомых всем со школы. Данные приведены в таблице.</a:t>
            </a:r>
          </a:p>
          <a:p>
            <a:pPr algn="ctr"/>
            <a:r>
              <a:rPr lang="ru-RU" sz="2000" dirty="0" smtClean="0">
                <a:solidFill>
                  <a:srgbClr val="FF0000"/>
                </a:solidFill>
                <a:latin typeface="Comic Sans MS" pitchFamily="66" charset="0"/>
              </a:rPr>
              <a:t>Вывод:</a:t>
            </a:r>
            <a:r>
              <a:rPr lang="ru-RU" sz="2000" dirty="0" smtClean="0">
                <a:latin typeface="Comic Sans MS" pitchFamily="66" charset="0"/>
              </a:rPr>
              <a:t> реальные размеры НЕ соответствуют размерам, указанным на упаковке. Погрешность оборудования указана только торговыми марками </a:t>
            </a:r>
            <a:r>
              <a:rPr lang="en-US" sz="2000" dirty="0" smtClean="0">
                <a:latin typeface="Comic Sans MS" pitchFamily="66" charset="0"/>
              </a:rPr>
              <a:t>Soft </a:t>
            </a:r>
            <a:r>
              <a:rPr lang="ru-RU" sz="2000" dirty="0" smtClean="0">
                <a:latin typeface="Comic Sans MS" pitchFamily="66" charset="0"/>
              </a:rPr>
              <a:t>и </a:t>
            </a:r>
            <a:r>
              <a:rPr lang="en-US" sz="2000" dirty="0" smtClean="0">
                <a:latin typeface="Comic Sans MS" pitchFamily="66" charset="0"/>
              </a:rPr>
              <a:t>Soft </a:t>
            </a:r>
            <a:r>
              <a:rPr lang="en-US" sz="2000" dirty="0" err="1" smtClean="0">
                <a:latin typeface="Comic Sans MS" pitchFamily="66" charset="0"/>
              </a:rPr>
              <a:t>Luxe</a:t>
            </a:r>
            <a:r>
              <a:rPr lang="ru-RU" sz="2000" dirty="0" smtClean="0">
                <a:latin typeface="Comic Sans MS" pitchFamily="66" charset="0"/>
              </a:rPr>
              <a:t>.</a:t>
            </a:r>
          </a:p>
          <a:p>
            <a:pPr algn="ctr"/>
            <a:endParaRPr lang="ru-RU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071538" y="642917"/>
          <a:ext cx="7286676" cy="3577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22"/>
                <a:gridCol w="857256"/>
                <a:gridCol w="1071570"/>
                <a:gridCol w="857256"/>
                <a:gridCol w="857256"/>
                <a:gridCol w="928694"/>
                <a:gridCol w="1357322"/>
              </a:tblGrid>
              <a:tr h="9100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продукта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Диаметр пятна воды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см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Время растекания воды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с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Наличие следа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Диаметр пятна масла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см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Время растения масла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с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Наличие следа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Soft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,1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25,9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16,2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Soft Luxe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38,3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,8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21,3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Tissue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4,8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4,3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24,9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Pap Star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4,9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10,6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4,4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21,3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Aster Creative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4,8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5,4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4,6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Пушинка Люкс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5,5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6,9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4,7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27,4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Красная цена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2,6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26,7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5,7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39,5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14282" y="4357694"/>
            <a:ext cx="87868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Comic Sans MS" panose="030F0702030302020204" pitchFamily="66" charset="0"/>
              </a:rPr>
              <a:t>Основная часть эксперимента состоит в качестве впитывания салфеткой капель масла  и воды массой 300 грамм.  Затем подсчитывали скорость растекания</a:t>
            </a:r>
            <a:r>
              <a:rPr lang="en-US" dirty="0" smtClean="0">
                <a:latin typeface="Comic Sans MS" panose="030F0702030302020204" pitchFamily="66" charset="0"/>
              </a:rPr>
              <a:t>,</a:t>
            </a:r>
            <a:r>
              <a:rPr lang="ru-RU" dirty="0" smtClean="0">
                <a:latin typeface="Comic Sans MS" panose="030F0702030302020204" pitchFamily="66" charset="0"/>
              </a:rPr>
              <a:t> наличие пятен и диаметр пятна.</a:t>
            </a:r>
          </a:p>
          <a:p>
            <a:r>
              <a:rPr lang="ru-RU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Условные знаки: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Б</a:t>
            </a:r>
            <a:r>
              <a:rPr lang="ru-RU" b="1" dirty="0" smtClean="0">
                <a:latin typeface="Comic Sans MS" panose="030F0702030302020204" pitchFamily="66" charset="0"/>
              </a:rPr>
              <a:t> </a:t>
            </a:r>
            <a:r>
              <a:rPr lang="ru-RU" dirty="0" smtClean="0">
                <a:latin typeface="Comic Sans MS" panose="030F0702030302020204" pitchFamily="66" charset="0"/>
              </a:rPr>
              <a:t>- большое пятно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М</a:t>
            </a:r>
            <a:r>
              <a:rPr lang="ru-RU" b="1" dirty="0" smtClean="0">
                <a:latin typeface="Comic Sans MS" panose="030F0702030302020204" pitchFamily="66" charset="0"/>
              </a:rPr>
              <a:t> </a:t>
            </a:r>
            <a:r>
              <a:rPr lang="ru-RU" dirty="0" smtClean="0">
                <a:latin typeface="Comic Sans MS" panose="030F0702030302020204" pitchFamily="66" charset="0"/>
              </a:rPr>
              <a:t>- малое пятно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О</a:t>
            </a:r>
            <a:r>
              <a:rPr lang="ru-RU" dirty="0" smtClean="0">
                <a:latin typeface="Comic Sans MS" panose="030F0702030302020204" pitchFamily="66" charset="0"/>
              </a:rPr>
              <a:t> - пятно отсутствует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00166" y="642918"/>
          <a:ext cx="6096000" cy="3086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продукта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Высота подъема воды, см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Высота подъема масла, см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Радиус капилляра, мм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Soft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0,3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4,9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Soft Luxe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2,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Tissue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0,37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Pap Star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0,37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Aster Creative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0,49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Пушинка Люкс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0,49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Красная цена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0,2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7,4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0" y="3857628"/>
                <a:ext cx="8929718" cy="33966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>
                    <a:latin typeface="Comic Sans MS" pitchFamily="66" charset="0"/>
                  </a:rPr>
                  <a:t>Финальный эксперимент – вычисление радиуса капилляра. Благодаря нему мы выясним</a:t>
                </a:r>
                <a:r>
                  <a:rPr lang="en-US" dirty="0" smtClean="0">
                    <a:latin typeface="Comic Sans MS" pitchFamily="66" charset="0"/>
                  </a:rPr>
                  <a:t>,</a:t>
                </a:r>
                <a:r>
                  <a:rPr lang="ru-RU" dirty="0" smtClean="0">
                    <a:latin typeface="Comic Sans MS" pitchFamily="66" charset="0"/>
                  </a:rPr>
                  <a:t> какие же салфетки стоит приобрести. Для этого была использована довольно сложная формула </a:t>
                </a:r>
                <a14:m>
                  <m:oMath xmlns:m="http://schemas.openxmlformats.org/officeDocument/2006/math">
                    <m:r>
                      <a:rPr lang="ru-RU" sz="2800" i="1" smtClean="0">
                        <a:solidFill>
                          <a:srgbClr val="FF0000"/>
                        </a:solidFill>
                      </a:rPr>
                      <m:t>𝑟</m:t>
                    </m:r>
                    <m:r>
                      <a:rPr lang="ru-RU" sz="2800" i="1" smtClean="0">
                        <a:solidFill>
                          <a:srgbClr val="FF0000"/>
                        </a:solidFill>
                      </a:rPr>
                      <m:t>=</m:t>
                    </m:r>
                    <m:f>
                      <m:fPr>
                        <m:ctrlPr>
                          <a:rPr lang="ru-RU" sz="2800" i="1">
                            <a:solidFill>
                              <a:srgbClr val="FF0000"/>
                            </a:solidFill>
                          </a:rPr>
                        </m:ctrlPr>
                      </m:fPr>
                      <m:num>
                        <m:r>
                          <a:rPr lang="ru-RU" sz="2800" i="1">
                            <a:solidFill>
                              <a:srgbClr val="FF0000"/>
                            </a:solidFill>
                          </a:rPr>
                          <m:t>2</m:t>
                        </m:r>
                        <m:r>
                          <a:rPr lang="ru-RU" sz="2800" i="1">
                            <a:solidFill>
                              <a:srgbClr val="FF0000"/>
                            </a:solidFill>
                          </a:rPr>
                          <m:t>𝜎</m:t>
                        </m:r>
                      </m:num>
                      <m:den>
                        <m:r>
                          <a:rPr lang="ru-RU" sz="2800" i="1">
                            <a:solidFill>
                              <a:srgbClr val="FF0000"/>
                            </a:solidFill>
                          </a:rPr>
                          <m:t>𝑝𝑔h</m:t>
                        </m:r>
                      </m:den>
                    </m:f>
                  </m:oMath>
                </a14:m>
                <a:r>
                  <a:rPr lang="en-US" dirty="0" smtClean="0">
                    <a:latin typeface="Comic Sans MS" pitchFamily="66" charset="0"/>
                  </a:rPr>
                  <a:t>  </a:t>
                </a:r>
                <a:r>
                  <a:rPr lang="en-US" dirty="0" smtClean="0">
                    <a:latin typeface="Comic Sans MS" pitchFamily="66" charset="0"/>
                  </a:rPr>
                  <a:t>,</a:t>
                </a:r>
                <a:r>
                  <a:rPr lang="ru-RU" dirty="0" smtClean="0">
                    <a:latin typeface="Comic Sans MS" pitchFamily="66" charset="0"/>
                  </a:rPr>
                  <a:t> </a:t>
                </a:r>
                <a:r>
                  <a:rPr lang="ru-RU" dirty="0" smtClean="0">
                    <a:latin typeface="Comic Sans MS" pitchFamily="66" charset="0"/>
                  </a:rPr>
                  <a:t>где</a:t>
                </a:r>
                <a:r>
                  <a:rPr lang="ru-RU" dirty="0" smtClean="0">
                    <a:latin typeface="Comic Sans MS" pitchFamily="66" charset="0"/>
                  </a:rPr>
                  <a:t>:</a:t>
                </a:r>
                <a:endParaRPr lang="ru-RU" dirty="0" smtClean="0">
                  <a:latin typeface="Calibri"/>
                  <a:ea typeface="Times New Roman"/>
                  <a:cs typeface="Times New Roman"/>
                </a:endParaRPr>
              </a:p>
              <a:p>
                <a:r>
                  <a:rPr lang="ru-RU" sz="2400" i="1" dirty="0" smtClean="0">
                    <a:solidFill>
                      <a:srgbClr val="FF0000"/>
                    </a:solidFill>
                    <a:latin typeface="Times New Roman"/>
                    <a:ea typeface="Times New Roman"/>
                    <a:cs typeface="Times New Roman"/>
                  </a:rPr>
                  <a:t> 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srgbClr val="FF0000"/>
                        </a:solidFill>
                      </a:rPr>
                      <m:t>𝜎</m:t>
                    </m:r>
                    <m:r>
                      <a:rPr lang="ru-RU" i="1"/>
                      <m:t>−поверхностное натяжение воды</m:t>
                    </m:r>
                  </m:oMath>
                </a14:m>
                <a:endParaRPr lang="ru-RU" i="1" dirty="0" smtClean="0"/>
              </a:p>
              <a:p>
                <a:pPr/>
                <a:r>
                  <a:rPr lang="ru-RU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srgbClr val="FF0000"/>
                        </a:solidFill>
                      </a:rPr>
                      <m:t>𝑝</m:t>
                    </m:r>
                    <m:r>
                      <a:rPr lang="ru-RU" i="1"/>
                      <m:t>−плотность</m:t>
                    </m:r>
                    <m:r>
                      <a:rPr lang="en-US" i="1"/>
                      <m:t>;</m:t>
                    </m:r>
                  </m:oMath>
                </a14:m>
                <a:endParaRPr lang="ru-RU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 smtClean="0">
                          <a:solidFill>
                            <a:schemeClr val="accent2"/>
                          </a:solidFill>
                        </a:rPr>
                        <m:t>𝑔</m:t>
                      </m:r>
                      <m:r>
                        <a:rPr lang="en-US" i="1"/>
                        <m:t>−ускорение свободного падения</m:t>
                      </m:r>
                    </m:oMath>
                  </m:oMathPara>
                </a14:m>
                <a:endParaRPr lang="ru-RU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i="1" smtClean="0">
                          <a:solidFill>
                            <a:srgbClr val="FF0000"/>
                          </a:solidFill>
                        </a:rPr>
                        <m:t>𝑟</m:t>
                      </m:r>
                      <m:r>
                        <a:rPr lang="ru-RU" i="1"/>
                        <m:t>−радиус капилляра</m:t>
                      </m:r>
                    </m:oMath>
                  </m:oMathPara>
                </a14:m>
                <a:endParaRPr lang="ru-RU" dirty="0"/>
              </a:p>
              <a:p>
                <a:pPr/>
                <a:r>
                  <a:rPr lang="ru-RU" dirty="0" smtClean="0"/>
                  <a:t> </a:t>
                </a:r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FF0000"/>
                        </a:solidFill>
                      </a:rPr>
                      <m:t>h</m:t>
                    </m:r>
                    <m:r>
                      <a:rPr lang="ru-RU" i="1"/>
                      <m:t>−высота подъема жидкости в капилляре</m:t>
                    </m:r>
                  </m:oMath>
                </a14:m>
                <a:endParaRPr lang="ru-RU" dirty="0"/>
              </a:p>
              <a:p>
                <a:pPr marL="457200" algn="just">
                  <a:lnSpc>
                    <a:spcPct val="115000"/>
                  </a:lnSpc>
                  <a:spcAft>
                    <a:spcPts val="0"/>
                  </a:spcAft>
                </a:pPr>
                <a:endParaRPr lang="ru-RU" dirty="0" smtClean="0">
                  <a:latin typeface="Calibri"/>
                  <a:ea typeface="Times New Roman"/>
                  <a:cs typeface="Times New Roman"/>
                </a:endParaRPr>
              </a:p>
              <a:p>
                <a:r>
                  <a:rPr lang="ru-RU" dirty="0" smtClean="0"/>
                  <a:t> </a:t>
                </a:r>
                <a:endParaRPr lang="ru-RU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857628"/>
                <a:ext cx="8929718" cy="3396699"/>
              </a:xfrm>
              <a:prstGeom prst="rect">
                <a:avLst/>
              </a:prstGeom>
              <a:blipFill rotWithShape="0">
                <a:blip r:embed="rId2"/>
                <a:stretch>
                  <a:fillRect t="-8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628650" cy="466725"/>
          </a:xfrm>
          <a:prstGeom prst="rect">
            <a:avLst/>
          </a:prstGeom>
          <a:noFill/>
        </p:spPr>
      </p:pic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4143380"/>
            <a:ext cx="878687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Comic Sans MS" pitchFamily="66" charset="0"/>
              </a:rPr>
              <a:t>В результате проведенных исследований мы выяснили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ru-RU" dirty="0" smtClean="0">
                <a:latin typeface="Comic Sans MS" pitchFamily="66" charset="0"/>
              </a:rPr>
              <a:t>качества лучших салфеток. </a:t>
            </a:r>
          </a:p>
          <a:p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Это: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Comic Sans MS" pitchFamily="66" charset="0"/>
              </a:rPr>
              <a:t>Крупный размер (33х33 см)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Comic Sans MS" pitchFamily="66" charset="0"/>
              </a:rPr>
              <a:t>Наличие нескольких тонких слоев</a:t>
            </a:r>
          </a:p>
          <a:p>
            <a:r>
              <a:rPr lang="ru-RU" dirty="0" smtClean="0">
                <a:latin typeface="Comic Sans MS" pitchFamily="66" charset="0"/>
              </a:rPr>
              <a:t>Салфетки малых размеров состоят из одного крупного слоя</a:t>
            </a:r>
            <a:r>
              <a:rPr lang="en-US" dirty="0" smtClean="0">
                <a:latin typeface="Comic Sans MS" pitchFamily="66" charset="0"/>
              </a:rPr>
              <a:t>,</a:t>
            </a:r>
            <a:r>
              <a:rPr lang="ru-RU" dirty="0" smtClean="0">
                <a:latin typeface="Comic Sans MS" pitchFamily="66" charset="0"/>
              </a:rPr>
              <a:t> что ухудшает впитывающие качества. Небольшая разница в цене обуславливается высоким качеством салфеток. Цвет</a:t>
            </a:r>
            <a:r>
              <a:rPr lang="en-US" dirty="0" smtClean="0">
                <a:latin typeface="Comic Sans MS" pitchFamily="66" charset="0"/>
              </a:rPr>
              <a:t>,</a:t>
            </a:r>
            <a:r>
              <a:rPr lang="ru-RU" dirty="0" smtClean="0">
                <a:latin typeface="Comic Sans MS" pitchFamily="66" charset="0"/>
              </a:rPr>
              <a:t> наличие рисунка и</a:t>
            </a:r>
            <a:r>
              <a:rPr lang="en-US" dirty="0" smtClean="0">
                <a:latin typeface="Comic Sans MS" pitchFamily="66" charset="0"/>
              </a:rPr>
              <a:t>/</a:t>
            </a:r>
            <a:r>
              <a:rPr lang="ru-RU" dirty="0" smtClean="0">
                <a:latin typeface="Comic Sans MS" pitchFamily="66" charset="0"/>
              </a:rPr>
              <a:t>или узора на качество впитывания не влияют.</a:t>
            </a:r>
          </a:p>
          <a:p>
            <a:endParaRPr lang="ru-RU" dirty="0"/>
          </a:p>
        </p:txBody>
      </p:sp>
      <p:pic>
        <p:nvPicPr>
          <p:cNvPr id="22530" name="Picture 2" descr="C:\Users\Администратор\Desktop\Школа\Проекты\Капиллярные свойства салфеток\2702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642918"/>
            <a:ext cx="6096000" cy="3429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3933056"/>
            <a:ext cx="83391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/>
              <a:t>СПАСИБО ЗА </a:t>
            </a:r>
            <a:r>
              <a:rPr lang="ru-RU" sz="4800" dirty="0" smtClean="0"/>
              <a:t>ВНИМАНИЕ!</a:t>
            </a:r>
            <a:endParaRPr lang="ru-RU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64607" y="1268760"/>
            <a:ext cx="91450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Использованные источники и литература:</a:t>
            </a:r>
            <a:endParaRPr lang="en-US" dirty="0" smtClean="0"/>
          </a:p>
          <a:p>
            <a:r>
              <a:rPr lang="ru-RU" dirty="0" smtClean="0"/>
              <a:t>https</a:t>
            </a:r>
            <a:r>
              <a:rPr lang="ru-RU" dirty="0"/>
              <a:t>://shkolazhizni.ru/culture/articles/20542/</a:t>
            </a:r>
          </a:p>
          <a:p>
            <a:r>
              <a:rPr lang="ru-RU" dirty="0"/>
              <a:t>http://prazdnichnyymir.ru/prazdnichnyi-stol/4526/istorija-stolovyh-salfetok-i-pravila-ih-ispolzovan/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111</TotalTime>
  <Words>686</Words>
  <Application>Microsoft Office PowerPoint</Application>
  <PresentationFormat>Экран (4:3)</PresentationFormat>
  <Paragraphs>245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9" baseType="lpstr">
      <vt:lpstr>Arial Black</vt:lpstr>
      <vt:lpstr>Calibri</vt:lpstr>
      <vt:lpstr>Cambria Math</vt:lpstr>
      <vt:lpstr>Comic Sans MS</vt:lpstr>
      <vt:lpstr>Georgia</vt:lpstr>
      <vt:lpstr>Times New Roman</vt:lpstr>
      <vt:lpstr>Trebuchet MS</vt:lpstr>
      <vt:lpstr>Wingdings</vt:lpstr>
      <vt:lpstr>Wingdings 2</vt:lpstr>
      <vt:lpstr>Городская</vt:lpstr>
      <vt:lpstr>Муниципальное бюджетное общеобразовательное учреждение средняя общеобразовательная школа №34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общеобразовательное учреждение средняя общеобразовательная школа №34</dc:title>
  <dc:creator>Александр</dc:creator>
  <cp:lastModifiedBy>User</cp:lastModifiedBy>
  <cp:revision>20</cp:revision>
  <dcterms:created xsi:type="dcterms:W3CDTF">2018-01-16T17:08:22Z</dcterms:created>
  <dcterms:modified xsi:type="dcterms:W3CDTF">2018-01-18T09:33:52Z</dcterms:modified>
</cp:coreProperties>
</file>