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4" r:id="rId17"/>
    <p:sldId id="270" r:id="rId18"/>
    <p:sldId id="275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99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3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45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22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69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68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9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9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39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8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7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32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5DBD-2EB1-4BB7-9219-96C5EB2B378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82A8F1-8894-4363-953E-E749381365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6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udit.ru/" TargetMode="External"/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rouble.ru/" TargetMode="External"/><Relationship Id="rId4" Type="http://schemas.openxmlformats.org/officeDocument/2006/relationships/hyperlink" Target="https://www.audit-it.ru/terms/taxation/nalogovyy_vyche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1468" y="2345267"/>
            <a:ext cx="6138334" cy="16086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вернуть налоги  в семейный бюджет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89466" y="-708335"/>
            <a:ext cx="3716867" cy="708335"/>
          </a:xfrm>
        </p:spPr>
        <p:txBody>
          <a:bodyPr/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66533" y="245533"/>
            <a:ext cx="425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школьного научного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"Корифей"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№34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4003" y="4599282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Хрусталев Арсений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6Б МБОУ СОШ №34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2067" y="5147732"/>
            <a:ext cx="416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Классный руководитель,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учитель математики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Колесникова Марина Георгиевна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022" y="5901267"/>
            <a:ext cx="33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г. Старая </a:t>
            </a:r>
            <a:r>
              <a:rPr lang="ru-RU" i="1" dirty="0" err="1" smtClean="0"/>
              <a:t>Купавна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                 2018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681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82" y="463021"/>
            <a:ext cx="4513996" cy="3626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4922"/>
            <a:ext cx="8596668" cy="4401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 smtClean="0"/>
              <a:t>1) Находим стандартный вычет:</a:t>
            </a:r>
          </a:p>
          <a:p>
            <a:pPr marL="0" indent="0">
              <a:buNone/>
            </a:pPr>
            <a:r>
              <a:rPr lang="ru-RU" sz="2400" dirty="0" smtClean="0"/>
              <a:t>1400 + 1400 = 2800 рублей</a:t>
            </a:r>
          </a:p>
          <a:p>
            <a:pPr marL="0" indent="0">
              <a:buNone/>
            </a:pPr>
            <a:r>
              <a:rPr lang="ru-RU" sz="2400" dirty="0" smtClean="0"/>
              <a:t> 2) Находим социальный вычет:</a:t>
            </a:r>
          </a:p>
          <a:p>
            <a:pPr marL="0" indent="0">
              <a:buNone/>
            </a:pPr>
            <a:r>
              <a:rPr lang="ru-RU" sz="2400" dirty="0" smtClean="0"/>
              <a:t>20000 + 20000 = 40000 рублей</a:t>
            </a:r>
          </a:p>
          <a:p>
            <a:pPr marL="0" indent="0">
              <a:buNone/>
            </a:pPr>
            <a:r>
              <a:rPr lang="ru-RU" sz="2400" dirty="0" smtClean="0"/>
              <a:t> 3) Находим сумму, которую затрагивает налог:</a:t>
            </a:r>
          </a:p>
          <a:p>
            <a:pPr marL="0" indent="0">
              <a:buNone/>
            </a:pPr>
            <a:r>
              <a:rPr lang="ru-RU" sz="2400" dirty="0" smtClean="0"/>
              <a:t>95000 – 40000 – 2800 = 52200 рублей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3) Находим налог:</a:t>
            </a:r>
          </a:p>
          <a:p>
            <a:pPr marL="0" indent="0">
              <a:buNone/>
            </a:pPr>
            <a:r>
              <a:rPr lang="ru-RU" sz="2400" dirty="0" smtClean="0"/>
              <a:t>52200 : 100 * 13 = 6786 рублей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32" y="724957"/>
            <a:ext cx="8398934" cy="587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Представим еще одну ситуацию:</a:t>
            </a:r>
          </a:p>
          <a:p>
            <a:pPr marL="0" indent="0">
              <a:buNone/>
            </a:pPr>
            <a:r>
              <a:rPr lang="ru-RU" sz="2400" b="1" dirty="0" smtClean="0"/>
              <a:t>Задача №2</a:t>
            </a:r>
          </a:p>
          <a:p>
            <a:pPr marL="0" indent="0">
              <a:buNone/>
            </a:pPr>
            <a:r>
              <a:rPr lang="ru-RU" sz="2400" dirty="0" smtClean="0"/>
              <a:t>Зарплата отца – 90000 рублей</a:t>
            </a:r>
          </a:p>
          <a:p>
            <a:pPr marL="0" indent="0">
              <a:buNone/>
            </a:pPr>
            <a:r>
              <a:rPr lang="ru-RU" sz="2400" dirty="0" smtClean="0"/>
              <a:t>Зарплата матери – 40000 рублей</a:t>
            </a:r>
          </a:p>
          <a:p>
            <a:pPr marL="0" indent="0">
              <a:buNone/>
            </a:pPr>
            <a:r>
              <a:rPr lang="ru-RU" sz="2400" dirty="0" smtClean="0"/>
              <a:t>Дети – 3 (первый - инвалид, второй обучается в муз. школе – 5000 рублей, третий ходит на самбо – 1500 рублей, все ходят в школу)</a:t>
            </a:r>
          </a:p>
          <a:p>
            <a:pPr marL="0" indent="0">
              <a:buNone/>
            </a:pPr>
            <a:r>
              <a:rPr lang="ru-RU" sz="2400" dirty="0" smtClean="0"/>
              <a:t>Мама обучается в институте – 15000 рублей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Цель:</a:t>
            </a:r>
          </a:p>
          <a:p>
            <a:pPr marL="0" indent="0">
              <a:buNone/>
            </a:pPr>
            <a:r>
              <a:rPr lang="ru-RU" sz="2400" dirty="0" smtClean="0"/>
              <a:t>Вычислить стандартный вычет за год. Вычислить социальный вычет за год. Вычислить налог за год.</a:t>
            </a:r>
          </a:p>
        </p:txBody>
      </p:sp>
    </p:spTree>
    <p:extLst>
      <p:ext uri="{BB962C8B-B14F-4D97-AF65-F5344CB8AC3E}">
        <p14:creationId xmlns:p14="http://schemas.microsoft.com/office/powerpoint/2010/main" val="24070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736600"/>
          </a:xfrm>
        </p:spPr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838200"/>
            <a:ext cx="10871200" cy="6019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sz="3100" dirty="0" smtClean="0"/>
              <a:t>Находим стандартный вычет за месяц:</a:t>
            </a:r>
          </a:p>
          <a:p>
            <a:pPr marL="0" indent="0">
              <a:buNone/>
            </a:pPr>
            <a:r>
              <a:rPr lang="ru-RU" sz="3100" dirty="0" smtClean="0"/>
              <a:t>14000 + 1400 + 1400 = 16800 рублей</a:t>
            </a:r>
          </a:p>
          <a:p>
            <a:pPr marL="514350" indent="-514350">
              <a:buAutoNum type="arabicParenR" startAt="2"/>
            </a:pPr>
            <a:r>
              <a:rPr lang="ru-RU" sz="3100" dirty="0" smtClean="0"/>
              <a:t>Находим социальный вычет за месяц:</a:t>
            </a:r>
          </a:p>
          <a:p>
            <a:pPr marL="0" indent="0">
              <a:buNone/>
            </a:pPr>
            <a:r>
              <a:rPr lang="ru-RU" sz="3100" dirty="0" smtClean="0"/>
              <a:t>15000 + 5000 + 1500 = 21500 рублей</a:t>
            </a:r>
          </a:p>
          <a:p>
            <a:pPr marL="514350" indent="-514350">
              <a:buAutoNum type="arabicParenR" startAt="3"/>
            </a:pPr>
            <a:r>
              <a:rPr lang="ru-RU" sz="3100" dirty="0" smtClean="0"/>
              <a:t>Находим стандартный вычет за год:</a:t>
            </a:r>
          </a:p>
          <a:p>
            <a:pPr marL="0" indent="0">
              <a:buNone/>
            </a:pPr>
            <a:r>
              <a:rPr lang="ru-RU" sz="3100" dirty="0" smtClean="0"/>
              <a:t>16800 * 12 = 201600 рублей</a:t>
            </a:r>
          </a:p>
          <a:p>
            <a:pPr marL="514350" indent="-514350">
              <a:buAutoNum type="arabicParenR" startAt="4"/>
            </a:pPr>
            <a:r>
              <a:rPr lang="ru-RU" sz="3100" dirty="0" smtClean="0"/>
              <a:t>Находим социальный вычет за год:</a:t>
            </a:r>
          </a:p>
          <a:p>
            <a:pPr marL="0" indent="0">
              <a:buNone/>
            </a:pPr>
            <a:r>
              <a:rPr lang="ru-RU" sz="3100" dirty="0" smtClean="0"/>
              <a:t>21500 * 12 = 258000 – это превышает лимит, поэтому уменьшаем до 170 тыс.</a:t>
            </a:r>
          </a:p>
          <a:p>
            <a:pPr marL="514350" indent="-514350">
              <a:buAutoNum type="arabicParenR" startAt="5"/>
            </a:pPr>
            <a:r>
              <a:rPr lang="ru-RU" sz="3100" dirty="0" smtClean="0"/>
              <a:t>Находим облагаемую сумму налогом за месяц:</a:t>
            </a:r>
          </a:p>
          <a:p>
            <a:pPr marL="0" indent="0">
              <a:buNone/>
            </a:pPr>
            <a:r>
              <a:rPr lang="ru-RU" sz="3100" dirty="0" smtClean="0"/>
              <a:t>130000 – 16800 – 21500 = 91700 рублей</a:t>
            </a:r>
          </a:p>
          <a:p>
            <a:pPr marL="457200" indent="-457200">
              <a:buAutoNum type="arabicParenR" startAt="6"/>
            </a:pPr>
            <a:r>
              <a:rPr lang="ru-RU" sz="3100" dirty="0" smtClean="0"/>
              <a:t>Находим налог за месяц:</a:t>
            </a:r>
          </a:p>
          <a:p>
            <a:pPr marL="0" indent="0">
              <a:buNone/>
            </a:pPr>
            <a:r>
              <a:rPr lang="ru-RU" sz="3100" dirty="0" smtClean="0"/>
              <a:t>91700 : 100 * 13 = 11921 рублей</a:t>
            </a:r>
          </a:p>
          <a:p>
            <a:pPr marL="0" indent="0">
              <a:buNone/>
            </a:pPr>
            <a:r>
              <a:rPr lang="ru-RU" sz="3100" dirty="0" smtClean="0"/>
              <a:t>7) Находим налог за год: </a:t>
            </a:r>
          </a:p>
          <a:p>
            <a:pPr marL="0" indent="0">
              <a:buNone/>
            </a:pPr>
            <a:r>
              <a:rPr lang="ru-RU" sz="3100" dirty="0" smtClean="0"/>
              <a:t>11921 * 12 = 143052 рублей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191"/>
            <a:ext cx="3098438" cy="20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0066" y="922867"/>
            <a:ext cx="11023600" cy="2836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900" b="1" dirty="0" smtClean="0"/>
              <a:t>Задача №3</a:t>
            </a:r>
          </a:p>
          <a:p>
            <a:pPr marL="0" indent="0" algn="just">
              <a:buNone/>
            </a:pPr>
            <a:r>
              <a:rPr lang="ru-RU" sz="3900" dirty="0">
                <a:latin typeface="Calibri" panose="020F0502020204030204" pitchFamily="34" charset="0"/>
                <a:cs typeface="Calibri" panose="020F0502020204030204" pitchFamily="34" charset="0"/>
              </a:rPr>
              <a:t>Мужчина купил квартиру стоимостью 3500000 рублей. Налоговый вычет в каком размере можно вернуть? В течение какого времени он будет возвращаться, если его заработная плата составляет 60000 рублей?</a:t>
            </a:r>
          </a:p>
          <a:p>
            <a:pPr marL="0" indent="0" algn="just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733" y="347133"/>
            <a:ext cx="927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Теперь попробуем сделать задачи по имущественному вычету.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3589381"/>
            <a:ext cx="6009049" cy="31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1" y="0"/>
            <a:ext cx="8596668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685801"/>
                <a:ext cx="9017000" cy="579966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Налоговый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кодекс ограничивает максимальную стоимость (или часть стоимости) недвижимости, с которой можно получить вычет – 2000000 рублей. Таким образом, несмотря на то, что квартира стоит дороже, при оформлении вычета он будет рассчитываться по максимальной стоимости – 2000000 рублей, и будет составлять – 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2000000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100 *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260000 рублей.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 условию задачи, заработная плата составляет 60000 рублей. Значит, ежемесячная сумма налогов 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60000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100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* 13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7800 рублей.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Количество месяцев, необходимое для возврата налогового вычета составляет 260000 : 7800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месяца.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Ответ: через 34 месяца после покупки квартиры мужчина получит полностью положенный ему налоговый вычет.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685801"/>
                <a:ext cx="9017000" cy="5799666"/>
              </a:xfrm>
              <a:blipFill rotWithShape="0">
                <a:blip r:embed="rId2"/>
                <a:stretch>
                  <a:fillRect l="-1014" t="-841" r="-1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9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 flipH="1">
            <a:off x="0" y="753533"/>
            <a:ext cx="10515600" cy="5398030"/>
          </a:xfrm>
        </p:spPr>
        <p:txBody>
          <a:bodyPr>
            <a:normAutofit fontScale="97500"/>
          </a:bodyPr>
          <a:lstStyle/>
          <a:p>
            <a:pPr marL="0" indent="0" algn="just">
              <a:buNone/>
            </a:pPr>
            <a:r>
              <a:rPr lang="ru-RU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Задача№4. </a:t>
            </a:r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Мужчина продал квартиру, находившуюся в собственности менее 3-х лет стоимостью 4000000 рублей и купил квартиру за такую же стоимость в другом городе. Что должен сделать мужчина?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7" y="3017474"/>
            <a:ext cx="5715000" cy="37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9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1133"/>
            <a:ext cx="8596668" cy="4233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Решение.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Так как он продал квартиру, находящуюся в собственности менее 3-х лет, он должен уплатить налог в размере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(4000000 – 1000000)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390000 рублей.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Но в тоже время ему полагается максимальный налоговый вычет – 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2000000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260000 рублей.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Таким образом, после завершения сделок необходимо уплатить налог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390000 –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260000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130000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8223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В ходе выполнения проекта, я познакомился с понятием налог и налоговый вычет. Выяснил, как их можно подсчитать.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Также мои родители узнали для себя много нового, что можно использовать в жизни. </a:t>
            </a:r>
          </a:p>
          <a:p>
            <a:pPr marL="0" indent="0">
              <a:buNone/>
            </a:pPr>
            <a:r>
              <a:rPr lang="ru-RU" sz="2800" dirty="0" smtClean="0"/>
              <a:t>  Я уверен, что мне и многим эти знания помогут в дальнейшем.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559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2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r>
              <a:rPr lang="en-US" dirty="0" smtClean="0"/>
              <a:t>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2267"/>
            <a:ext cx="8969202" cy="4839095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ru.wikipedia.org/wiki</a:t>
            </a:r>
            <a:endParaRPr lang="ru-RU" sz="2000" dirty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personaudit.ru</a:t>
            </a:r>
            <a:endParaRPr lang="ru-RU" sz="2000" dirty="0" smtClean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www.audit-it.ru/terms/taxation/nalogovyy_vychet.html</a:t>
            </a:r>
            <a:endParaRPr lang="ru-RU" sz="2000" dirty="0" smtClean="0"/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myrouble.ru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</a:t>
            </a:r>
            <a:r>
              <a:rPr lang="ru-RU" sz="2000" u="sng" dirty="0" smtClean="0">
                <a:solidFill>
                  <a:schemeClr val="accent1"/>
                </a:solidFill>
              </a:rPr>
              <a:t>Помощь папы и классного руководителя</a:t>
            </a:r>
            <a:endParaRPr lang="en-US" sz="20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    </a:t>
            </a:r>
            <a:r>
              <a:rPr lang="ru-RU" sz="3200" dirty="0" smtClean="0">
                <a:solidFill>
                  <a:schemeClr val="accent1"/>
                </a:solidFill>
              </a:rPr>
              <a:t>Помощь в оформлении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Папа и классный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269841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103" y="-132556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      ВНИМАНИЕ</a:t>
            </a:r>
            <a:endParaRPr lang="ru-RU" sz="6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07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Введение</a:t>
            </a:r>
          </a:p>
          <a:p>
            <a:r>
              <a:rPr lang="ru-RU" sz="2800" dirty="0" smtClean="0"/>
              <a:t>Что такое налоговый вычет?</a:t>
            </a:r>
          </a:p>
          <a:p>
            <a:r>
              <a:rPr lang="ru-RU" sz="2800" dirty="0" smtClean="0"/>
              <a:t>Стандартный, социальный и имущественный вычеты</a:t>
            </a:r>
          </a:p>
          <a:p>
            <a:r>
              <a:rPr lang="ru-RU" sz="2800" dirty="0" smtClean="0"/>
              <a:t>Задачи из жизни</a:t>
            </a:r>
          </a:p>
          <a:p>
            <a:r>
              <a:rPr lang="ru-RU" sz="2800" dirty="0" smtClean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192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586" y="158267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Узнать что такое налог</a:t>
            </a:r>
          </a:p>
          <a:p>
            <a:pPr marL="0" indent="0">
              <a:buNone/>
            </a:pPr>
            <a:r>
              <a:rPr lang="ru-RU" sz="2800" dirty="0" smtClean="0"/>
              <a:t>Узнать как вернуть эти деньги или их часть в семейный бюджет</a:t>
            </a:r>
          </a:p>
          <a:p>
            <a:pPr marL="0" indent="0">
              <a:buNone/>
            </a:pPr>
            <a:r>
              <a:rPr lang="ru-RU" sz="2800" dirty="0" smtClean="0"/>
              <a:t>Составить задачи по жизненным ситуациям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4474374"/>
            <a:ext cx="3139440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52613"/>
            <a:ext cx="889338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   На уроках математики мы прошли тему "Проценты". А недавно, на внеурочной деятельности решали задачи по налоговым вычетам. Я узнал, что из зарплаты моего папы вычитается "налог", и в дом он приносит меньше денег, чем зарабатывает.</a:t>
            </a:r>
          </a:p>
          <a:p>
            <a:pPr marL="0" indent="0">
              <a:buNone/>
            </a:pPr>
            <a:r>
              <a:rPr lang="ru-RU" sz="2400" dirty="0" smtClean="0"/>
              <a:t>  Оказалось, что "налог" - это деньги, которые вычитаются государством из дохода работника, составляющие 13% от зарплаты.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"Если </a:t>
            </a:r>
            <a:r>
              <a:rPr lang="ru-RU" sz="2400" dirty="0" smtClean="0"/>
              <a:t>что-то </a:t>
            </a:r>
            <a:r>
              <a:rPr lang="ru-RU" sz="2400" dirty="0" smtClean="0"/>
              <a:t>забирают, то часть можно вернуть обратно!?". И тогда я узнал, что часть налога можно вернуть, и это называется – налоговый вычет.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7" y="431800"/>
            <a:ext cx="2209800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867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налоговый вычет?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8467"/>
            <a:ext cx="8596668" cy="1693333"/>
          </a:xfrm>
        </p:spPr>
        <p:txBody>
          <a:bodyPr>
            <a:normAutofit/>
          </a:bodyPr>
          <a:lstStyle/>
          <a:p>
            <a:pPr marL="0" indent="271463">
              <a:buNone/>
            </a:pPr>
            <a:r>
              <a:rPr lang="ru-RU" sz="2400" dirty="0"/>
              <a:t>С</a:t>
            </a:r>
            <a:r>
              <a:rPr lang="ru-RU" sz="2400" dirty="0" smtClean="0"/>
              <a:t>уществует несколько видов вычетов: стандартный, социальный, имущественный и профессиональный. </a:t>
            </a:r>
            <a:endParaRPr lang="ru-RU" sz="2400" dirty="0"/>
          </a:p>
          <a:p>
            <a:pPr marL="0" indent="271463">
              <a:buNone/>
            </a:pPr>
            <a:r>
              <a:rPr lang="ru-RU" sz="2400" dirty="0" smtClean="0"/>
              <a:t>Самые распространенные: стандартный, социальный и имущественный вычеты.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21" y="3078238"/>
            <a:ext cx="5367866" cy="351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35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7" y="-101599"/>
            <a:ext cx="8588202" cy="939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Стандартные вычеты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33" y="1058334"/>
            <a:ext cx="11709399" cy="5071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     Например:  </a:t>
            </a:r>
            <a:r>
              <a:rPr lang="ru-RU" sz="2300" dirty="0"/>
              <a:t>с</a:t>
            </a:r>
            <a:r>
              <a:rPr lang="ru-RU" sz="2300" dirty="0" smtClean="0"/>
              <a:t>тандартные вычеты вычитаются из суммы, облагаемой налогом, при наличии </a:t>
            </a:r>
            <a:r>
              <a:rPr lang="ru-RU" sz="2300" dirty="0"/>
              <a:t>детей до 18 </a:t>
            </a:r>
            <a:r>
              <a:rPr lang="ru-RU" sz="2300" dirty="0" smtClean="0"/>
              <a:t>лет: на 1го и 2го – 1400 рублей и на всех последующих – 3000 рублей.</a:t>
            </a:r>
          </a:p>
          <a:p>
            <a:pPr marL="0" indent="0">
              <a:buNone/>
            </a:pPr>
            <a:r>
              <a:rPr lang="ru-RU" sz="2300" dirty="0" smtClean="0"/>
              <a:t>Налоговый вычет на ребенка - инвалида это очень дорого </a:t>
            </a:r>
            <a:r>
              <a:rPr lang="ru-RU" sz="2300" dirty="0"/>
              <a:t>и </a:t>
            </a:r>
            <a:r>
              <a:rPr lang="ru-RU" sz="2300" dirty="0" smtClean="0"/>
              <a:t>сложно, то налоговый вычет составляет </a:t>
            </a:r>
            <a:r>
              <a:rPr lang="ru-RU" sz="2300" dirty="0"/>
              <a:t>12000 рублей </a:t>
            </a:r>
            <a:r>
              <a:rPr lang="ru-RU" sz="2300" dirty="0" smtClean="0"/>
              <a:t>до достижения ребенком возраста </a:t>
            </a:r>
            <a:r>
              <a:rPr lang="ru-RU" sz="2300" dirty="0"/>
              <a:t>24 </a:t>
            </a:r>
            <a:r>
              <a:rPr lang="ru-RU" sz="2300" dirty="0" smtClean="0"/>
              <a:t>лет. Максимальный лимит вычета на детей – 350000 рублей</a:t>
            </a:r>
            <a:r>
              <a:rPr lang="ru-RU" sz="2300" dirty="0"/>
              <a:t> </a:t>
            </a:r>
            <a:r>
              <a:rPr lang="ru-RU" sz="2300" dirty="0" smtClean="0"/>
              <a:t>в год.</a:t>
            </a:r>
          </a:p>
          <a:p>
            <a:pPr marL="0" indent="0">
              <a:buNone/>
            </a:pPr>
            <a:r>
              <a:rPr lang="ru-RU" sz="2300" dirty="0" smtClean="0"/>
              <a:t>Если в вашей семье есть чернобыльцы, герои ВОВ, инвалиды-военнослужащие, то налоговый вычет составит 3000 рублей.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Героям СССР, РФ, лицам, награжденным орденами славы 3х степеней, участникам ВОВ, жертвам блокады Ленинграда, инвалидам с детства – 500 рублей. Помимо перечисленных, существует еще очень много льготных категорий, претендующих на налоговый вычет в размере 500 рублей.</a:t>
            </a:r>
          </a:p>
          <a:p>
            <a:pPr marL="0" indent="0">
              <a:buNone/>
            </a:pPr>
            <a:r>
              <a:rPr lang="ru-RU" sz="2300" dirty="0" smtClean="0"/>
              <a:t>ВАЖНО:</a:t>
            </a:r>
            <a:r>
              <a:rPr lang="ru-RU" sz="2300" dirty="0"/>
              <a:t> </a:t>
            </a:r>
            <a:r>
              <a:rPr lang="ru-RU" sz="2300" dirty="0" smtClean="0"/>
              <a:t> </a:t>
            </a:r>
            <a:r>
              <a:rPr lang="ru-RU" sz="2300" dirty="0" smtClean="0">
                <a:solidFill>
                  <a:srgbClr val="FF0000"/>
                </a:solidFill>
              </a:rPr>
              <a:t>На одного человека вычеты не складываются, а берется больший!</a:t>
            </a:r>
            <a:r>
              <a:rPr lang="ru-RU" sz="23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40114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753533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Социальные вычеты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003" y="1161343"/>
            <a:ext cx="8957733" cy="3268133"/>
          </a:xfrm>
        </p:spPr>
        <p:txBody>
          <a:bodyPr>
            <a:normAutofit fontScale="85000" lnSpcReduction="10000"/>
          </a:bodyPr>
          <a:lstStyle/>
          <a:p>
            <a:pPr marL="449263" indent="719138">
              <a:buNone/>
            </a:pPr>
            <a:r>
              <a:rPr lang="ru-RU" dirty="0"/>
              <a:t> </a:t>
            </a:r>
            <a:r>
              <a:rPr lang="ru-RU" sz="2800" dirty="0" smtClean="0"/>
              <a:t>Если вы или кто–либо из вашей семьи учатся на платном отделении, то можно применить социальный налоговый вычет, и максимальная сумма вычета на взрослого при этом составит </a:t>
            </a:r>
            <a:r>
              <a:rPr lang="ru-RU" sz="2800" dirty="0"/>
              <a:t>120000 </a:t>
            </a:r>
            <a:r>
              <a:rPr lang="ru-RU" sz="2800" dirty="0" smtClean="0"/>
              <a:t>рублей или 50000 рублей при оплате детских занятий.</a:t>
            </a:r>
          </a:p>
          <a:p>
            <a:pPr marL="449263" indent="719138">
              <a:buNone/>
            </a:pPr>
            <a:r>
              <a:rPr lang="ru-RU" sz="2800" dirty="0" smtClean="0"/>
              <a:t> Если вы или кто–либо из вашей семьи проходит обычные платные лечебные процедуры, </a:t>
            </a:r>
            <a:r>
              <a:rPr lang="ru-RU" sz="2800" dirty="0"/>
              <a:t>т</a:t>
            </a:r>
            <a:r>
              <a:rPr lang="ru-RU" sz="2800" dirty="0" smtClean="0"/>
              <a:t>о вычет может составить 120000 рублей. При оплате дорогих          препаратов размер вычета неограничен.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1" y="4429475"/>
            <a:ext cx="3344335" cy="22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8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8" y="5270103"/>
            <a:ext cx="2934556" cy="1587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0" y="1"/>
            <a:ext cx="2382443" cy="1578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933"/>
          </a:xfrm>
        </p:spPr>
        <p:txBody>
          <a:bodyPr/>
          <a:lstStyle/>
          <a:p>
            <a:r>
              <a:rPr lang="ru-RU" dirty="0" smtClean="0"/>
              <a:t>Имущественный вычет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5" y="1388533"/>
            <a:ext cx="9398000" cy="5096933"/>
          </a:xfrm>
        </p:spPr>
        <p:txBody>
          <a:bodyPr>
            <a:noAutofit/>
          </a:bodyPr>
          <a:lstStyle/>
          <a:p>
            <a:pPr marL="449263" lvl="8" indent="355600" algn="just">
              <a:buNone/>
              <a:tabLst>
                <a:tab pos="0" algn="l"/>
                <a:tab pos="3767138" algn="l"/>
              </a:tabLst>
            </a:pPr>
            <a:r>
              <a:rPr lang="ru-RU" sz="2400" dirty="0" smtClean="0"/>
              <a:t>Если вы продаете имущество, которое находилось в собственности менее 3-х лет, то вы должны уплатить налог от суммы, за которую вы продали имущество. При этом, если вы продали квартиру, </a:t>
            </a:r>
            <a:r>
              <a:rPr lang="ru-RU" sz="2400" dirty="0"/>
              <a:t>д</a:t>
            </a:r>
            <a:r>
              <a:rPr lang="ru-RU" sz="2400" dirty="0" smtClean="0"/>
              <a:t>ом или дачу, то можно получить налоговый вычет в размере 1 млн рублей, а если продали например машину, то вычет составит 250 тысяч рублей. А вот если вы продали имущество, находившееся во владении более 3-х лет, то налоговый вычет составит 100% от всей суммы – налог не платится.</a:t>
            </a:r>
            <a:endParaRPr lang="ru-RU" sz="2400" dirty="0"/>
          </a:p>
          <a:p>
            <a:pPr marL="449263" lvl="8" indent="447675" algn="just">
              <a:buNone/>
              <a:tabLst>
                <a:tab pos="0" algn="l"/>
                <a:tab pos="3767138" algn="l"/>
              </a:tabLst>
            </a:pPr>
            <a:r>
              <a:rPr lang="ru-RU" sz="2400" dirty="0" smtClean="0">
                <a:cs typeface="Times New Roman" panose="02020603050405020304" pitchFamily="18" charset="0"/>
              </a:rPr>
              <a:t>При </a:t>
            </a:r>
            <a:r>
              <a:rPr lang="ru-RU" sz="2400" dirty="0">
                <a:cs typeface="Times New Roman" panose="02020603050405020304" pitchFamily="18" charset="0"/>
              </a:rPr>
              <a:t>покупке недвижимости может быть применен налоговый вычет на сумму </a:t>
            </a:r>
            <a:r>
              <a:rPr lang="ru-RU" sz="2400" dirty="0" smtClean="0">
                <a:cs typeface="Times New Roman" panose="02020603050405020304" pitchFamily="18" charset="0"/>
              </a:rPr>
              <a:t>до 2 000 </a:t>
            </a:r>
            <a:r>
              <a:rPr lang="ru-RU" sz="2400" dirty="0">
                <a:cs typeface="Times New Roman" panose="02020603050405020304" pitchFamily="18" charset="0"/>
              </a:rPr>
              <a:t>000 </a:t>
            </a:r>
            <a:r>
              <a:rPr lang="ru-RU" sz="2400" dirty="0" smtClean="0">
                <a:cs typeface="Times New Roman" panose="02020603050405020304" pitchFamily="18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1017191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32" y="1930400"/>
            <a:ext cx="3575168" cy="3572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761068"/>
            <a:ext cx="9093200" cy="48429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800" dirty="0" smtClean="0"/>
              <a:t>После того, как я узнал про налоговые вычеты, мне захотелось составить задачи, чтобы наглядно понять как это работает.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Представим самую легкую ситуацию</a:t>
            </a:r>
          </a:p>
          <a:p>
            <a:pPr marL="0" indent="0">
              <a:buNone/>
            </a:pPr>
            <a:r>
              <a:rPr lang="ru-RU" sz="2800" b="1" dirty="0" smtClean="0"/>
              <a:t>   ЗАДАЧА №1</a:t>
            </a:r>
          </a:p>
          <a:p>
            <a:pPr marL="0" indent="0">
              <a:buNone/>
            </a:pPr>
            <a:r>
              <a:rPr lang="ru-RU" sz="2800" dirty="0" smtClean="0"/>
              <a:t> Зарплата отца – 95000 рублей</a:t>
            </a:r>
          </a:p>
          <a:p>
            <a:pPr marL="0" indent="0">
              <a:buNone/>
            </a:pPr>
            <a:r>
              <a:rPr lang="ru-RU" sz="2800" dirty="0" smtClean="0"/>
              <a:t> В семье 2 ребенка школьного возраста</a:t>
            </a:r>
          </a:p>
          <a:p>
            <a:pPr marL="0" indent="0">
              <a:buNone/>
            </a:pPr>
            <a:r>
              <a:rPr lang="ru-RU" sz="2800" dirty="0" smtClean="0"/>
              <a:t>Мама обучается в автошколе – 20000 рублей</a:t>
            </a:r>
          </a:p>
          <a:p>
            <a:pPr marL="0" indent="0">
              <a:buNone/>
            </a:pPr>
            <a:r>
              <a:rPr lang="ru-RU" sz="2800" dirty="0" smtClean="0"/>
              <a:t>Папа получает второе образование – 20000 рублей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/>
              <a:t>Цель:</a:t>
            </a:r>
          </a:p>
          <a:p>
            <a:pPr marL="0" indent="0">
              <a:buNone/>
            </a:pPr>
            <a:r>
              <a:rPr lang="ru-RU" sz="2800" dirty="0" smtClean="0"/>
              <a:t>Вычислить стандартный налоговый вычет. Вычислить социальный вычет. Вычислить налог. </a:t>
            </a:r>
          </a:p>
        </p:txBody>
      </p:sp>
    </p:spTree>
    <p:extLst>
      <p:ext uri="{BB962C8B-B14F-4D97-AF65-F5344CB8AC3E}">
        <p14:creationId xmlns:p14="http://schemas.microsoft.com/office/powerpoint/2010/main" val="396542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1177</Words>
  <Application>Microsoft Office PowerPoint</Application>
  <PresentationFormat>Широкоэкранный</PresentationFormat>
  <Paragraphs>114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  Как вернуть налоги  в семейный бюджет</vt:lpstr>
      <vt:lpstr>Содержание</vt:lpstr>
      <vt:lpstr>Цель проекта</vt:lpstr>
      <vt:lpstr>Введение</vt:lpstr>
      <vt:lpstr>Что такое налоговый вычет?</vt:lpstr>
      <vt:lpstr> Стандартные вычеты </vt:lpstr>
      <vt:lpstr>Социальные вычеты</vt:lpstr>
      <vt:lpstr>Имущественный вычет</vt:lpstr>
      <vt:lpstr>Задачи из жизни</vt:lpstr>
      <vt:lpstr>РЕШЕНИЕ</vt:lpstr>
      <vt:lpstr>Презентация PowerPoint</vt:lpstr>
      <vt:lpstr>РЕШЕНИЕ </vt:lpstr>
      <vt:lpstr>Презентация PowerPoint</vt:lpstr>
      <vt:lpstr>РЕШЕНИЕ</vt:lpstr>
      <vt:lpstr>Презентация PowerPoint</vt:lpstr>
      <vt:lpstr>РЕШЕНИЕ</vt:lpstr>
      <vt:lpstr>Заключение</vt:lpstr>
      <vt:lpstr>Источники информации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вернуть налоги в семейный бюджет</dc:title>
  <dc:creator>user</dc:creator>
  <cp:lastModifiedBy>User</cp:lastModifiedBy>
  <cp:revision>53</cp:revision>
  <dcterms:created xsi:type="dcterms:W3CDTF">2018-12-15T08:45:49Z</dcterms:created>
  <dcterms:modified xsi:type="dcterms:W3CDTF">2018-12-20T06:16:35Z</dcterms:modified>
</cp:coreProperties>
</file>