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6"/>
  </p:notesMasterIdLst>
  <p:sldIdLst>
    <p:sldId id="256" r:id="rId2"/>
    <p:sldId id="279" r:id="rId3"/>
    <p:sldId id="285" r:id="rId4"/>
    <p:sldId id="286" r:id="rId5"/>
    <p:sldId id="257" r:id="rId6"/>
    <p:sldId id="270" r:id="rId7"/>
    <p:sldId id="275" r:id="rId8"/>
    <p:sldId id="269" r:id="rId9"/>
    <p:sldId id="260" r:id="rId10"/>
    <p:sldId id="295" r:id="rId11"/>
    <p:sldId id="280" r:id="rId12"/>
    <p:sldId id="287" r:id="rId13"/>
    <p:sldId id="283" r:id="rId14"/>
    <p:sldId id="296" r:id="rId15"/>
    <p:sldId id="284" r:id="rId16"/>
    <p:sldId id="282" r:id="rId17"/>
    <p:sldId id="267" r:id="rId18"/>
    <p:sldId id="289" r:id="rId19"/>
    <p:sldId id="291" r:id="rId20"/>
    <p:sldId id="293" r:id="rId21"/>
    <p:sldId id="294" r:id="rId22"/>
    <p:sldId id="263" r:id="rId23"/>
    <p:sldId id="278" r:id="rId24"/>
    <p:sldId id="29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8925" autoAdjust="0"/>
  </p:normalViewPr>
  <p:slideViewPr>
    <p:cSldViewPr>
      <p:cViewPr varScale="1">
        <p:scale>
          <a:sx n="79" d="100"/>
          <a:sy n="79" d="100"/>
        </p:scale>
        <p:origin x="94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Результаты опроса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Лист2!$H$1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strRef>
              <c:f>Лист2!$A$2:$G$6</c:f>
              <c:strCache>
                <c:ptCount val="5"/>
                <c:pt idx="0">
                  <c:v>Можете ли вы назвать продукты с большим содержанием йода?</c:v>
                </c:pt>
                <c:pt idx="1">
                  <c:v>Считаете ли вы, что содержание йода влияет на умственные и математические способности учеников?</c:v>
                </c:pt>
                <c:pt idx="2">
                  <c:v>Следите ли вы за количественным составом йода в своем рационе питания? </c:v>
                </c:pt>
                <c:pt idx="3">
                  <c:v>Принимали ли вы йодосодержащие препараты ?</c:v>
                </c:pt>
                <c:pt idx="4">
                  <c:v>Обращались ли вы к помощи эндокринолога? </c:v>
                </c:pt>
              </c:strCache>
            </c:strRef>
          </c:cat>
          <c:val>
            <c:numRef>
              <c:f>Лист2!$H$2:$H$6</c:f>
              <c:numCache>
                <c:formatCode>General</c:formatCode>
                <c:ptCount val="5"/>
                <c:pt idx="0">
                  <c:v>12</c:v>
                </c:pt>
                <c:pt idx="1">
                  <c:v>17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Лист2!$I$1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strRef>
              <c:f>Лист2!$A$2:$G$6</c:f>
              <c:strCache>
                <c:ptCount val="5"/>
                <c:pt idx="0">
                  <c:v>Можете ли вы назвать продукты с большим содержанием йода?</c:v>
                </c:pt>
                <c:pt idx="1">
                  <c:v>Считаете ли вы, что содержание йода влияет на умственные и математические способности учеников?</c:v>
                </c:pt>
                <c:pt idx="2">
                  <c:v>Следите ли вы за количественным составом йода в своем рационе питания? </c:v>
                </c:pt>
                <c:pt idx="3">
                  <c:v>Принимали ли вы йодосодержащие препараты ?</c:v>
                </c:pt>
                <c:pt idx="4">
                  <c:v>Обращались ли вы к помощи эндокринолога? </c:v>
                </c:pt>
              </c:strCache>
            </c:strRef>
          </c:cat>
          <c:val>
            <c:numRef>
              <c:f>Лист2!$I$2:$I$6</c:f>
              <c:numCache>
                <c:formatCode>General</c:formatCode>
                <c:ptCount val="5"/>
                <c:pt idx="0">
                  <c:v>8</c:v>
                </c:pt>
                <c:pt idx="1">
                  <c:v>1</c:v>
                </c:pt>
                <c:pt idx="2">
                  <c:v>13</c:v>
                </c:pt>
                <c:pt idx="3">
                  <c:v>8</c:v>
                </c:pt>
                <c:pt idx="4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Лист2!$J$1</c:f>
              <c:strCache>
                <c:ptCount val="1"/>
                <c:pt idx="0">
                  <c:v>Не знаю</c:v>
                </c:pt>
              </c:strCache>
            </c:strRef>
          </c:tx>
          <c:invertIfNegative val="0"/>
          <c:cat>
            <c:strRef>
              <c:f>Лист2!$A$2:$G$6</c:f>
              <c:strCache>
                <c:ptCount val="5"/>
                <c:pt idx="0">
                  <c:v>Можете ли вы назвать продукты с большим содержанием йода?</c:v>
                </c:pt>
                <c:pt idx="1">
                  <c:v>Считаете ли вы, что содержание йода влияет на умственные и математические способности учеников?</c:v>
                </c:pt>
                <c:pt idx="2">
                  <c:v>Следите ли вы за количественным составом йода в своем рационе питания? </c:v>
                </c:pt>
                <c:pt idx="3">
                  <c:v>Принимали ли вы йодосодержащие препараты ?</c:v>
                </c:pt>
                <c:pt idx="4">
                  <c:v>Обращались ли вы к помощи эндокринолога? </c:v>
                </c:pt>
              </c:strCache>
            </c:strRef>
          </c:cat>
          <c:val>
            <c:numRef>
              <c:f>Лист2!$J$2:$J$6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9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392752"/>
        <c:axId val="140393144"/>
      </c:barChart>
      <c:catAx>
        <c:axId val="140392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ru-RU"/>
          </a:p>
        </c:txPr>
        <c:crossAx val="140393144"/>
        <c:crosses val="autoZero"/>
        <c:auto val="1"/>
        <c:lblAlgn val="ctr"/>
        <c:lblOffset val="100"/>
        <c:noMultiLvlLbl val="0"/>
      </c:catAx>
      <c:valAx>
        <c:axId val="140393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392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03301-26C3-4FB5-A4F6-FAF2A8119CDB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A6B1E-A37D-4093-84B1-509BDE645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53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6B1E-A37D-4093-84B1-509BDE645C0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59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65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32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89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61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15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0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6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6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6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3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9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728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vostioede.ru/article/izbytok_joda_privodit_k_zabolevanijam/" TargetMode="External"/><Relationship Id="rId13" Type="http://schemas.openxmlformats.org/officeDocument/2006/relationships/hyperlink" Target="http://food.passion.ru/15-blyud-s-produktami-soderzhashchimi-iod.htm" TargetMode="External"/><Relationship Id="rId3" Type="http://schemas.openxmlformats.org/officeDocument/2006/relationships/hyperlink" Target="http://sovets.net/2730-produkty-soderzhashchie-iod.html" TargetMode="External"/><Relationship Id="rId7" Type="http://schemas.openxmlformats.org/officeDocument/2006/relationships/hyperlink" Target="http://muvrasil.ru/zdorov-e/znachenie-joda-dlya-organizma-cheloveka" TargetMode="External"/><Relationship Id="rId12" Type="http://schemas.openxmlformats.org/officeDocument/2006/relationships/hyperlink" Target="http://www.e-pitanie.ru/mineralnie_veshchestva/yod.php" TargetMode="External"/><Relationship Id="rId2" Type="http://schemas.openxmlformats.org/officeDocument/2006/relationships/hyperlink" Target="http://athleticbody.ru/produkty-soderzhashhie-jod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properdiet.ru/mineralnye_veshhestva/54-yod-v-organizme-cheloveka/" TargetMode="External"/><Relationship Id="rId11" Type="http://schemas.openxmlformats.org/officeDocument/2006/relationships/hyperlink" Target="http://edaplus.info/minerals/products-containing-iodine.html" TargetMode="External"/><Relationship Id="rId5" Type="http://schemas.openxmlformats.org/officeDocument/2006/relationships/hyperlink" Target="https://ru.wikipedia.org/wiki" TargetMode="External"/><Relationship Id="rId10" Type="http://schemas.openxmlformats.org/officeDocument/2006/relationships/hyperlink" Target="http://medside.ru/yod" TargetMode="External"/><Relationship Id="rId4" Type="http://schemas.openxmlformats.org/officeDocument/2006/relationships/hyperlink" Target="http://www.okbody.ru/content/16-stat-i/703-produkty-soderzhaschie-yod.html" TargetMode="External"/><Relationship Id="rId9" Type="http://schemas.openxmlformats.org/officeDocument/2006/relationships/hyperlink" Target="http://www.pharmamed.ru/library_9.htm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140968"/>
            <a:ext cx="2482770" cy="3568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6632" y="2094597"/>
            <a:ext cx="8390736" cy="1793167"/>
          </a:xfr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Йод</a:t>
            </a:r>
            <a:r>
              <a:rPr lang="ru-RU" sz="4800" dirty="0" smtClean="0">
                <a:solidFill>
                  <a:schemeClr val="bg1"/>
                </a:solidFill>
              </a:rPr>
              <a:t>, математика </a:t>
            </a:r>
            <a:r>
              <a:rPr lang="ru-RU" sz="4800" dirty="0" smtClean="0">
                <a:solidFill>
                  <a:schemeClr val="bg1"/>
                </a:solidFill>
              </a:rPr>
              <a:t>и наше здоровье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612576" y="3970315"/>
            <a:ext cx="9379944" cy="1309255"/>
          </a:xfr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indent="457200" algn="r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Подготовили ученики 6 «Б»</a:t>
            </a:r>
          </a:p>
          <a:p>
            <a:pPr indent="457200" algn="r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Колесникова М. Г.</a:t>
            </a:r>
          </a:p>
          <a:p>
            <a:pPr indent="457200" algn="r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6" t="16067" r="52373" b="11359"/>
          <a:stretch/>
        </p:blipFill>
        <p:spPr>
          <a:xfrm>
            <a:off x="332008" y="4806696"/>
            <a:ext cx="1621984" cy="17281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23628" y="-100857"/>
            <a:ext cx="669674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Конференция школьного научного общества «Корифей» МБОУ СОШ № 34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32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4163"/>
            <a:ext cx="7772400" cy="1508125"/>
          </a:xfrm>
        </p:spPr>
        <p:txBody>
          <a:bodyPr/>
          <a:lstStyle/>
          <a:p>
            <a:r>
              <a:rPr lang="ru-RU" dirty="0" smtClean="0"/>
              <a:t>Диаграмма</a:t>
            </a: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519960"/>
              </p:ext>
            </p:extLst>
          </p:nvPr>
        </p:nvGraphicFramePr>
        <p:xfrm>
          <a:off x="251520" y="260648"/>
          <a:ext cx="864096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286676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содержания йода в 100 г продуктов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857364"/>
          <a:ext cx="8572560" cy="1200150"/>
        </p:xfrm>
        <a:graphic>
          <a:graphicData uri="http://schemas.openxmlformats.org/drawingml/2006/table">
            <a:tbl>
              <a:tblPr/>
              <a:tblGrid>
                <a:gridCol w="1231017"/>
                <a:gridCol w="989274"/>
                <a:gridCol w="1065856"/>
                <a:gridCol w="1193871"/>
                <a:gridCol w="1128149"/>
                <a:gridCol w="987559"/>
                <a:gridCol w="1128149"/>
                <a:gridCol w="848685"/>
              </a:tblGrid>
              <a:tr h="7924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Продукт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йода в мкг</a:t>
                      </a:r>
                      <a:b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100 грамм продукта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Продукт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йода в мкг</a:t>
                      </a:r>
                      <a:b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100 грамм продукта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Продукт 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йода в мкг</a:t>
                      </a:r>
                      <a:b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100 грамм продукта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Продукт 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йода в мкг</a:t>
                      </a:r>
                      <a:b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100 грамм продукта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2786058"/>
          <a:ext cx="8583418" cy="4000500"/>
        </p:xfrm>
        <a:graphic>
          <a:graphicData uri="http://schemas.openxmlformats.org/drawingml/2006/table">
            <a:tbl>
              <a:tblPr/>
              <a:tblGrid>
                <a:gridCol w="1232579"/>
                <a:gridCol w="990527"/>
                <a:gridCol w="1063042"/>
                <a:gridCol w="1199547"/>
                <a:gridCol w="1129578"/>
                <a:gridCol w="988809"/>
                <a:gridCol w="1129578"/>
                <a:gridCol w="849758"/>
              </a:tblGrid>
              <a:tr h="8267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Курица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Плавленные</a:t>
                      </a: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сыры (с добавками)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18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Фельд</a:t>
                      </a: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салат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Пшеничная мука</a:t>
                      </a:r>
                      <a:endParaRPr lang="ru-RU" sz="12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10</a:t>
                      </a:r>
                      <a:endParaRPr lang="ru-RU" sz="12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7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Морская капуста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500-3000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u="sng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Яйца</a:t>
                      </a: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(1шт, </a:t>
                      </a:r>
                      <a:r>
                        <a:rPr lang="ru-RU" sz="125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</a:t>
                      </a: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50 г)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18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Ветчинная колбаса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2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Овощи (вообще)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10</a:t>
                      </a:r>
                      <a:endParaRPr lang="ru-RU" sz="12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Хек</a:t>
                      </a:r>
                      <a:endParaRPr lang="ru-RU" sz="12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430</a:t>
                      </a:r>
                      <a:endParaRPr lang="ru-RU" sz="12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Свинина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16,7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Копченное рыбное филе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Молоко </a:t>
                      </a:r>
                      <a:r>
                        <a:rPr lang="ru-RU" sz="125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сгущеное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9,9</a:t>
                      </a:r>
                      <a:endParaRPr lang="ru-RU" sz="12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3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Печень трески</a:t>
                      </a:r>
                      <a:endParaRPr lang="ru-RU" sz="12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370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u="sng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Цельное молоко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19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Хлеб (специальный)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31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Хлеб обычный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Пикша</a:t>
                      </a:r>
                      <a:endParaRPr lang="ru-RU" sz="12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245</a:t>
                      </a:r>
                      <a:endParaRPr lang="ru-RU" sz="12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Молоко полужирное</a:t>
                      </a:r>
                      <a:endParaRPr lang="ru-RU" sz="12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17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Замороженное рыбное филе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Сливки 20% жирности</a:t>
                      </a:r>
                      <a:endParaRPr lang="ru-RU" sz="12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4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Пресноводная рыба (сырая)</a:t>
                      </a:r>
                      <a:endParaRPr lang="ru-RU" sz="12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243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Молоко маложирное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15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Овес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Кефир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3,2-9</a:t>
                      </a:r>
                      <a:endParaRPr lang="ru-RU" sz="12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71" marR="68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214290"/>
          <a:ext cx="7358114" cy="6599472"/>
        </p:xfrm>
        <a:graphic>
          <a:graphicData uri="http://schemas.openxmlformats.org/drawingml/2006/table">
            <a:tbl>
              <a:tblPr/>
              <a:tblGrid>
                <a:gridCol w="1071570"/>
                <a:gridCol w="500066"/>
                <a:gridCol w="1766177"/>
                <a:gridCol w="377626"/>
                <a:gridCol w="785155"/>
                <a:gridCol w="845573"/>
                <a:gridCol w="1431496"/>
                <a:gridCol w="580451"/>
              </a:tblGrid>
              <a:tr h="9525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Лосось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Масло сливочное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Шампиньоны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Рожь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8,3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6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Камбала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190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Зелень (вообще)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Шоколад молочный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Редис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Креветки свежие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Фасоль</a:t>
                      </a: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Горох</a:t>
                      </a: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Виноград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4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Морской окунь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Шпинат</a:t>
                      </a: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Лук зеленый</a:t>
                      </a: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Огурцы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3-8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Треска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Говядина</a:t>
                      </a: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Судак</a:t>
                      </a: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Сметана 30% жирности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Креветки вареные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Креветки жареные</a:t>
                      </a: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Картофель</a:t>
                      </a: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3,8-5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Свекла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6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Сельдь свежая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Молочные продукты</a:t>
                      </a: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11</a:t>
                      </a: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Гречка </a:t>
                      </a: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3,5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Морковь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Пресноводная рыба (приготовленная)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Горох 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10,5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57" y="428616"/>
            <a:ext cx="8358246" cy="114300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Рекомендуемые суточные нормы йода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8581" y="2071588"/>
            <a:ext cx="85011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детей в возрасте до одного года - 50 мкг.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детей в возрасте от года до 6 лет – 90 мкг.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12-летнего возраста -120 мкг.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12 лет и взрослых людей  – 150 мкг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пожилых лиц ниже – 100 мкг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786322"/>
            <a:ext cx="75807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Единицы измерения, используемые в расчётах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грамм = 1000 миллиграмм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миллиграмм =1000 микрограмм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грамм = 1000000 микрограмм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im1-tub-ru.yandex.net/i?id=c1a41b74aaec55f141696095e132cf68&amp;n=33&amp;h=215&amp;w=3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928934"/>
            <a:ext cx="2857520" cy="1890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714356"/>
          <a:ext cx="8286808" cy="5357850"/>
        </p:xfrm>
        <a:graphic>
          <a:graphicData uri="http://schemas.openxmlformats.org/drawingml/2006/table">
            <a:tbl>
              <a:tblPr/>
              <a:tblGrid>
                <a:gridCol w="489604"/>
                <a:gridCol w="1162793"/>
                <a:gridCol w="811526"/>
                <a:gridCol w="1231566"/>
                <a:gridCol w="554036"/>
                <a:gridCol w="1123083"/>
                <a:gridCol w="701927"/>
                <a:gridCol w="1333661"/>
                <a:gridCol w="878612"/>
              </a:tblGrid>
              <a:tr h="14784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Д/</a:t>
                      </a:r>
                      <a:r>
                        <a:rPr lang="ru-RU" sz="2000" dirty="0" err="1">
                          <a:latin typeface="Calibri"/>
                          <a:ea typeface="Times New Roman"/>
                          <a:cs typeface="Times New Roman"/>
                        </a:rPr>
                        <a:t>нед</a:t>
                      </a: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29521" marR="2952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Завтрак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Мкг йода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Обед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Мкг йода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Полдник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Мкг йода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Ужин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Мкг йода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94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0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         Понедельник</a:t>
                      </a:r>
                      <a:endParaRPr lang="ru-RU" sz="2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521" marR="2952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Овсян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каша 150 г. 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Чай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200г.               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яблоко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шт.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30         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           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Суп гречн.250 г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Карт.пюре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200г Говядина 100г. 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Хлеб йод-й 1кус 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Компот.вишн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150г.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8,75 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11,6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10,5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 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0,18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Кефир 200г 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Рогалик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шт.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6,4  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Гречка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150г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Курица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50г    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Чай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200г       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Хлеб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обыкн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1 кусок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5,25 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     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16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6-9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520617"/>
              </p:ext>
            </p:extLst>
          </p:nvPr>
        </p:nvGraphicFramePr>
        <p:xfrm>
          <a:off x="428597" y="260648"/>
          <a:ext cx="8463884" cy="6408711"/>
        </p:xfrm>
        <a:graphic>
          <a:graphicData uri="http://schemas.openxmlformats.org/drawingml/2006/table">
            <a:tbl>
              <a:tblPr/>
              <a:tblGrid>
                <a:gridCol w="284500"/>
                <a:gridCol w="1403206"/>
                <a:gridCol w="828867"/>
                <a:gridCol w="1257883"/>
                <a:gridCol w="565875"/>
                <a:gridCol w="1147081"/>
                <a:gridCol w="716926"/>
                <a:gridCol w="1362159"/>
                <a:gridCol w="897387"/>
              </a:tblGrid>
              <a:tr h="5261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Д/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нед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29521" marR="2952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Завтрак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Мкг йода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Обед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Мкг йода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Полдник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Мкг йода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Ужин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Мкг йода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6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Понедельник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521" marR="2952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Овсян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каша 150 г.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Чай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200г.              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яблоко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шт.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30        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          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Суп гречн.250 г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Карт.пюре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200г Говядина 100г.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Хлеб йод-й 1кус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Компот.вишн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150г.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8,75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11,6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10,5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0,18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Кефир 200г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Рогалик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шт.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6,4 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Гречка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150г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Курица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50г   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Чай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200г      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Хлеб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обыкн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1 кусок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5,25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    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16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6-9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17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Вторник</a:t>
                      </a:r>
                    </a:p>
                  </a:txBody>
                  <a:tcPr marL="29521" marR="2952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Геркулес-150 г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Молоко-200 г Хлеб пшеничный из муки 2-ого сорта-50 г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9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30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2,8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Суп горох.- 200 г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Рис- 150 г Говядина-100 г Хлеб столовый – 50 г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Морков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сок- 150 г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10,2 До 2,1 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 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1,6  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7,5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Батон нарезной со сливочным маслом-100 г Кефир- 150 г 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13,6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13,5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Картофель-150 г Копченное рыбное филе- 100 г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Ржаной хлеб-50 г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Чай – 100 г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10,5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43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2 ,8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4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Среда</a:t>
                      </a:r>
                    </a:p>
                  </a:txBody>
                  <a:tcPr marL="29521" marR="2952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Греча- 200 г Кофе- 150 г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Батон нарезной- 50 г 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6,6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1.8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Суп с чечевицей- 200 г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Гороховое пюре – 150 г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Свинина – 50 г Салат из шпината (50 г), свеклы (50 г) и моркови (50 г ) Компот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ябл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- 200 г 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7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7,65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8,5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10;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3,5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2,5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Рогалик обыкновенный- 100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Сок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 груш- 200 г 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2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Чай – 200 г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Рис- 150 г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Сельдь свежая – 100 г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Ржаной хлеб- 100 г 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16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2,1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66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8,5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3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Четверг</a:t>
                      </a:r>
                    </a:p>
                  </a:txBody>
                  <a:tcPr marL="29521" marR="2952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Овсяная каша- 200г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Молоко – 150 г 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40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22,5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Суп с горохом – 200 г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Греча – 200г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Курица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– 150 г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Компот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 винограда – 200 г 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10,2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6.6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16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Сок из яблок – 150 г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Рогалик обыкновенный – 50 г 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2,4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1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Чай – 200 г Картофель- 150 г Баранина – 100 г Белый хлеб- 200 г 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16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10,5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2,7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11,6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3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Пятница</a:t>
                      </a:r>
                    </a:p>
                  </a:txBody>
                  <a:tcPr marL="29521" marR="2952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Геркулес- 200 г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Ржаной хлеб – 100 г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Кофе-150 г 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12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8,5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Гороховое пюре – 200 г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Фельд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-салат 100 г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Хлеб белый- 100 г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Компот 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виш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200 г 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10,2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60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5,8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Кефир – 200 г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Булочка—100г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18  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5,6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Чай – 100 г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Хлеб йод-й– 50 г           Курица бройлер – 50 г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Картофель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– 100 г 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8 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15,5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2 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  </a:t>
                      </a:r>
                    </a:p>
                  </a:txBody>
                  <a:tcPr marL="29521" marR="29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04664"/>
            <a:ext cx="9358346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Алгоритм расчёта суточной нормы</a:t>
            </a:r>
            <a:endParaRPr lang="ru-RU" sz="4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112021"/>
              </p:ext>
            </p:extLst>
          </p:nvPr>
        </p:nvGraphicFramePr>
        <p:xfrm>
          <a:off x="750067" y="2177600"/>
          <a:ext cx="3214710" cy="1894342"/>
        </p:xfrm>
        <a:graphic>
          <a:graphicData uri="http://schemas.openxmlformats.org/drawingml/2006/table">
            <a:tbl>
              <a:tblPr/>
              <a:tblGrid>
                <a:gridCol w="1301653"/>
                <a:gridCol w="1127239"/>
                <a:gridCol w="785818"/>
              </a:tblGrid>
              <a:tr h="666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Понедельник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йода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Суточная норма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 мкг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Расчетное значение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148,28 мкг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 </a:t>
                      </a: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2769" y="4077072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Зависимость между суточной нормой и расчетным значением прямо пропорциональная. Составим пропорцию.</a:t>
            </a: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150/148,28=100/Х                                                                 150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150,2=100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2975" y="6199183"/>
            <a:ext cx="90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Х=98%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526086"/>
              </p:ext>
            </p:extLst>
          </p:nvPr>
        </p:nvGraphicFramePr>
        <p:xfrm>
          <a:off x="4788024" y="2156392"/>
          <a:ext cx="3384376" cy="1934227"/>
        </p:xfrm>
        <a:graphic>
          <a:graphicData uri="http://schemas.openxmlformats.org/drawingml/2006/table">
            <a:tbl>
              <a:tblPr/>
              <a:tblGrid>
                <a:gridCol w="1428959"/>
                <a:gridCol w="1149649"/>
                <a:gridCol w="805768"/>
              </a:tblGrid>
              <a:tr h="551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Вторник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йода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Суточная норма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 мкг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Расчетное значение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150,2 мкг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286171" y="6199183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Х=100,1%</a:t>
            </a:r>
            <a:endParaRPr lang="ru-RU" sz="3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714348" y="5214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EEECE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Х=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307" name="Picture 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5143512"/>
            <a:ext cx="1295400" cy="666750"/>
          </a:xfrm>
          <a:prstGeom prst="rect">
            <a:avLst/>
          </a:prstGeom>
          <a:noFill/>
        </p:spPr>
      </p:pic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5786446" y="514351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EEECE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Х=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310" name="Picture 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5072074"/>
            <a:ext cx="1152525" cy="666750"/>
          </a:xfrm>
          <a:prstGeom prst="rect">
            <a:avLst/>
          </a:prstGeom>
          <a:noFill/>
        </p:spPr>
      </p:pic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655519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 йода на неделю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900756"/>
              </p:ext>
            </p:extLst>
          </p:nvPr>
        </p:nvGraphicFramePr>
        <p:xfrm>
          <a:off x="571472" y="1857364"/>
          <a:ext cx="6929486" cy="3302138"/>
        </p:xfrm>
        <a:graphic>
          <a:graphicData uri="http://schemas.openxmlformats.org/drawingml/2006/table">
            <a:tbl>
              <a:tblPr/>
              <a:tblGrid>
                <a:gridCol w="1910368"/>
                <a:gridCol w="1590094"/>
                <a:gridCol w="1652194"/>
                <a:gridCol w="1776830"/>
              </a:tblGrid>
              <a:tr h="312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День недели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Содержание в мкг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Суточная норма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содержание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Понедельник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148,28 мкг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 мкг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Вторник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150,2 мкг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 мкг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150,85 мкг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 мкг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Четверг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148,5 мкг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 мкг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Пятница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151,6 мкг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 мкг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Суббота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 мкг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 мкг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Воскресенье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 мкг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 мкг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373216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Найдём среднее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арифметическое полученных значений йода за неделю 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( 98% + 101.1% + 100,5% + 99% + 101% + 100% + 100%) : 7 = 99,8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772400" cy="1508760"/>
          </a:xfrm>
        </p:spPr>
        <p:txBody>
          <a:bodyPr/>
          <a:lstStyle/>
          <a:p>
            <a:r>
              <a:rPr lang="ru-RU" dirty="0" smtClean="0"/>
              <a:t>Решаем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011680"/>
            <a:ext cx="8858279" cy="420624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Задача № 1.</a:t>
            </a:r>
            <a:r>
              <a:rPr lang="ru-RU" dirty="0" smtClean="0"/>
              <a:t> В России дефицит йода испытывают около 35% населения. Сколько жителей России и Старой </a:t>
            </a:r>
            <a:r>
              <a:rPr lang="ru-RU" dirty="0" err="1" smtClean="0"/>
              <a:t>Купавны</a:t>
            </a:r>
            <a:r>
              <a:rPr lang="ru-RU" dirty="0" smtClean="0"/>
              <a:t> испытывают  </a:t>
            </a:r>
            <a:r>
              <a:rPr lang="ru-RU" dirty="0" err="1" smtClean="0"/>
              <a:t>йододефицит</a:t>
            </a:r>
            <a:r>
              <a:rPr lang="ru-RU" dirty="0" smtClean="0"/>
              <a:t>? (Ответ округлите до целых)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4000504"/>
            <a:ext cx="8215370" cy="2360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                               Решение.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141000000•0,35 = 49350000  ( чел) – в России.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35000 * 0,35 = 12250 (чел) – В Старой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Купавне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Ответ:49350000 чел., 12250 чел.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Решаем 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011680"/>
            <a:ext cx="8501089" cy="4206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Задача №2. По данным Всемирной организации здравоохранения 740 миллионов человек страдают эндемическим зобом. Какая часть Земли страдает этим недугом? Выразите результат в процентах.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3643314"/>
            <a:ext cx="8243918" cy="28603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Решение.   Решим задачу, составив пропорцию.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Население Земли-6,4 млрд.ч. = 64000000000ч. -  100%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Страдают зобом  -  740млн.ч .= 740000000 ч. -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%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= (740000000 •100) : 6400000000 = 11,5625..(%)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Ответ: около 12% населения.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142852"/>
            <a:ext cx="6429420" cy="2128666"/>
          </a:xfrm>
        </p:spPr>
        <p:txBody>
          <a:bodyPr/>
          <a:lstStyle/>
          <a:p>
            <a:r>
              <a:rPr lang="ru-RU" dirty="0" smtClean="0"/>
              <a:t>Объект исследования – наше здоровье.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375100"/>
            <a:ext cx="8358246" cy="32861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Предмет исследования</a:t>
            </a:r>
            <a:r>
              <a:rPr lang="ru-RU" sz="2000" dirty="0" smtClean="0"/>
              <a:t> – йод в организме человека.</a:t>
            </a:r>
          </a:p>
          <a:p>
            <a:pPr>
              <a:buNone/>
            </a:pPr>
            <a:r>
              <a:rPr lang="ru-RU" sz="2000" b="1" dirty="0" smtClean="0"/>
              <a:t>Инструмент исследования</a:t>
            </a:r>
            <a:r>
              <a:rPr lang="ru-RU" sz="2000" dirty="0" smtClean="0"/>
              <a:t> – математика.</a:t>
            </a:r>
          </a:p>
          <a:p>
            <a:pPr>
              <a:buNone/>
            </a:pPr>
            <a:endParaRPr lang="ru-RU" sz="2000" dirty="0" smtClean="0"/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из 7 миллиардов жителей нашей планеты от нехватки йода страдают почти 2 млрд. 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из-за </a:t>
            </a:r>
            <a:r>
              <a:rPr lang="ru-RU" sz="2000" dirty="0" err="1" smtClean="0"/>
              <a:t>йододефицита</a:t>
            </a:r>
            <a:r>
              <a:rPr lang="ru-RU" sz="2000" dirty="0" smtClean="0"/>
              <a:t> более 1,5 миллион российских детей могут стать инвалидами в связи с умственной отсталостью. 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за последний год уровень заболеваемости среди детей в России вырос на 15,4%, среди подростков — на 11,5%.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l="34694" b="45161"/>
          <a:stretch>
            <a:fillRect/>
          </a:stretch>
        </p:blipFill>
        <p:spPr>
          <a:xfrm>
            <a:off x="147215" y="404664"/>
            <a:ext cx="2285984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 r="63538" b="48818"/>
          <a:stretch>
            <a:fillRect/>
          </a:stretch>
        </p:blipFill>
        <p:spPr>
          <a:xfrm>
            <a:off x="7164288" y="2197309"/>
            <a:ext cx="1276328" cy="1133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 l="56870" t="54408"/>
          <a:stretch>
            <a:fillRect/>
          </a:stretch>
        </p:blipFill>
        <p:spPr>
          <a:xfrm>
            <a:off x="5638117" y="5661248"/>
            <a:ext cx="1509722" cy="1009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Решаем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796" y="2011680"/>
            <a:ext cx="7815293" cy="420624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Задача №3.Одна сигарета разрушает 1/6 суточной нормы содержания йода в организме человека.. Сколько процентов йода ворует у себя тот. кто выкуривает 5 сигарет в день?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3357562"/>
            <a:ext cx="8158194" cy="3777612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 . Суточная норма йода в организме 6-классника и взрослого человека составляет 150 мкг.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150 : 6= 25 (мкг) -разрушает 1 сигарета.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2)25* 5 = 125 ( мкг)-разрушают 5 сигарет.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125: 150 *100% =83,3(%)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 : 83,3% йода.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Решаем 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796" y="2011680"/>
            <a:ext cx="8101045" cy="42062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Задача №4. Минимальный необходимый объем молочных продуктов составляет 15% от выпиваемого за день объема жидкости. Сколько молока, кефира или ряженки должен выпивать 6-тиклассник, если в его рацион входит 2л жидкости? Сколько мкг йода содержит это количество молочного?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85786" y="4071942"/>
            <a:ext cx="7672414" cy="214597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1) 2000* 0,15 = 300 (г) – необходимо молочных продуктов.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2) 15* 3= 45(мкг) йода ,т.к. в среднем в 100 г молочного содержится 15 мкг йода.</a:t>
            </a:r>
          </a:p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Ответ:    300 г молочного, 45 мкг йода.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836712"/>
            <a:ext cx="87154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  исследований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убедили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том, что йод является одним из наиболее важных элементов нашего организма.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человек, заботящийся о своём здоровье, может  грамотно составить  свой рацион питания, учитывая необходимое количество йода.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со статистическим,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медицинским материалом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помогла составить примерное меню на неделю, а также подобрать материал для составления математических задач на проценты,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пропорции, используя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редко применяемые  единицы измерения.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Некоторые  задачи  мы решили на уроке, и ребятам было очень интересно.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 такими проектами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помогает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определиться с выбором профессии. Теперь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имеем представление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работе диетолога, врача -  эндокринолога.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hlinkClick r:id="rId2"/>
              </a:rPr>
              <a:t>http://athleticbody.ru/produkty-soderzhashhie-jod.html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http://sovets.net/2730-produkty-soderzhashchie-iod.html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http://www.okbody.ru/content/16-stat-i/703-produkty-soderzhaschie-yod.html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https://ru.wikipedia.org/wiki</a:t>
            </a:r>
            <a:endParaRPr lang="ru-RU" dirty="0" smtClean="0"/>
          </a:p>
          <a:p>
            <a:r>
              <a:rPr lang="ru-RU" u="sng" dirty="0" smtClean="0">
                <a:hlinkClick r:id="rId6"/>
              </a:rPr>
              <a:t>http://properdiet.ru/mineralnye_veshhestva/54-yod-v-organizme-cheloveka/</a:t>
            </a:r>
            <a:endParaRPr lang="ru-RU" dirty="0" smtClean="0"/>
          </a:p>
          <a:p>
            <a:r>
              <a:rPr lang="ru-RU" u="sng" dirty="0" smtClean="0">
                <a:hlinkClick r:id="rId7"/>
              </a:rPr>
              <a:t>http://muvrasil.ru/zdorov-e/znachenie-joda-dlya-organizma-cheloveka</a:t>
            </a:r>
            <a:endParaRPr lang="ru-RU" dirty="0" smtClean="0"/>
          </a:p>
          <a:p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143380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hlinkClick r:id="rId8"/>
              </a:rPr>
              <a:t>http://www.novostioede.ru/article/izbytok_joda_privodit_k_zabolevanijam/</a:t>
            </a:r>
            <a:endParaRPr lang="ru-RU" sz="2000" dirty="0" smtClean="0"/>
          </a:p>
          <a:p>
            <a:r>
              <a:rPr lang="ru-RU" sz="2000" u="sng" dirty="0" smtClean="0">
                <a:hlinkClick r:id="rId9"/>
              </a:rPr>
              <a:t>http://www.pharmamed.ru/library_9.htm</a:t>
            </a:r>
            <a:endParaRPr lang="ru-RU" sz="2000" dirty="0" smtClean="0"/>
          </a:p>
          <a:p>
            <a:r>
              <a:rPr lang="ru-RU" sz="2000" u="sng" dirty="0" smtClean="0">
                <a:hlinkClick r:id="rId10"/>
              </a:rPr>
              <a:t>http://medside.ru/yod</a:t>
            </a:r>
            <a:endParaRPr lang="ru-RU" sz="2000" dirty="0" smtClean="0"/>
          </a:p>
          <a:p>
            <a:r>
              <a:rPr lang="ru-RU" sz="2000" u="sng" dirty="0" smtClean="0">
                <a:hlinkClick r:id="rId11"/>
              </a:rPr>
              <a:t>http://edaplus.info/minerals/products-containing-iodine.html</a:t>
            </a:r>
            <a:endParaRPr lang="ru-RU" sz="2000" dirty="0" smtClean="0"/>
          </a:p>
          <a:p>
            <a:r>
              <a:rPr lang="ru-RU" sz="2000" u="sng" dirty="0" smtClean="0">
                <a:hlinkClick r:id="rId12"/>
              </a:rPr>
              <a:t>http://www.e-pitanie.ru/mineralnie_veshchestva/yod.php</a:t>
            </a:r>
            <a:endParaRPr lang="ru-RU" sz="2000" dirty="0" smtClean="0"/>
          </a:p>
          <a:p>
            <a:r>
              <a:rPr lang="ru-RU" sz="2000" u="sng" dirty="0" smtClean="0">
                <a:hlinkClick r:id="rId13"/>
              </a:rPr>
              <a:t>http://food.passion.ru/15-blyud-s-produktami-soderzhashchimi-iod.htm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55804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794" y="1960630"/>
            <a:ext cx="6084094" cy="4039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/>
              <a:t>         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15440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История открытия йода.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011680"/>
            <a:ext cx="4286280" cy="48463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Йод как химический элемент открыл французский химик Бернар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Куртуа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1811 году.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обнаружил его проводя опыт нагревания золы морских водорослей с добавлением концентрированной серной кислоты.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011680"/>
            <a:ext cx="4143404" cy="42062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Название ему дал химик Гей-Люссак.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обратил внимание, что парам нового вещества свойственен фиолетовый оттенок.  О полезных свойствах нового элемента тогда не догадывались.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im0-tub-ru.yandex.net/i?id=d1792690dc6410efad7d0571a2df3418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500306"/>
            <a:ext cx="2274921" cy="2286016"/>
          </a:xfrm>
          <a:prstGeom prst="rect">
            <a:avLst/>
          </a:prstGeom>
          <a:noFill/>
        </p:spPr>
      </p:pic>
      <p:pic>
        <p:nvPicPr>
          <p:cNvPr id="19460" name="Picture 4" descr="http://555pics.ru/images/768010_bernar-kurtua-i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14620"/>
            <a:ext cx="2143140" cy="229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Йод в организме человека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2643182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60 % сосредоточено в щитовидной железе, 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40% - в мышцах, яичниках, крови.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857364"/>
            <a:ext cx="878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В организме человека содержится от 20000 до 50000 мкг йода </a:t>
            </a:r>
          </a:p>
          <a:p>
            <a:pPr algn="ctr"/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3857628"/>
            <a:ext cx="4857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Йод 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Обеспечивает энергией,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Способствует росту,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Облегчает соблюдение диеты за счет сжигания избыточного жира,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Активизирует умственную работу,  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Гарантирует здоровье зубам, коже, ногтям, волосам.</a:t>
            </a:r>
            <a:endParaRPr lang="ru-RU" sz="2000" dirty="0"/>
          </a:p>
        </p:txBody>
      </p:sp>
      <p:pic>
        <p:nvPicPr>
          <p:cNvPr id="18434" name="Picture 2" descr="https://im2-tub-ru.yandex.net/i?id=e53c972e1dad65ae18dbb61bcf87401b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14752"/>
            <a:ext cx="2143140" cy="2385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857364"/>
            <a:ext cx="807249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Провести опрос учеников 5-6 классов и учителей нашей школы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Рассчитать процентное содержание йода в различных продуктах питания  Составить таблицу содержания йода в 100 г продуктов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Определить суточную норму йода для разных категорий жителей нашего региона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Предложить вариант меню школьника  с правильным, достаточным для хорошей умственной деятельности.  содержанием йода;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Оформить рекомендации по ведению здорового образа жизни в математической газете. 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Составить методичку для уроков математики в 5,6 классе с использований знаний по теме.</a:t>
            </a:r>
          </a:p>
          <a:p>
            <a:pPr>
              <a:buFont typeface="Wingdings" pitchFamily="2" charset="2"/>
              <a:buChar char="q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5429264"/>
            <a:ext cx="82868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-изучить проблемы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йододефицита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-произвести расчеты по определению содержания йода  в организме и в продуктах питания.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Предмет исследования – йод в организме человека.</a:t>
            </a:r>
            <a:br>
              <a:rPr lang="ru-RU" sz="3600" dirty="0" smtClean="0"/>
            </a:br>
            <a:endParaRPr lang="ru-RU" sz="3600" dirty="0" smtClean="0"/>
          </a:p>
        </p:txBody>
      </p:sp>
      <p:pic>
        <p:nvPicPr>
          <p:cNvPr id="7" name="Picture 2" descr="https://t4.ftcdn.net/jpg/00/32/12/13/500_F_32121351_tbuT3jfkwkNeXF3L0dxwPRrq6JtQtZGc.jpg"/>
          <p:cNvPicPr>
            <a:picLocks noChangeAspect="1" noChangeArrowheads="1"/>
          </p:cNvPicPr>
          <p:nvPr/>
        </p:nvPicPr>
        <p:blipFill>
          <a:blip r:embed="rId2" cstate="print"/>
          <a:srcRect l="35215" t="8286" r="6782" b="8854"/>
          <a:stretch>
            <a:fillRect/>
          </a:stretch>
        </p:blipFill>
        <p:spPr bwMode="auto">
          <a:xfrm>
            <a:off x="7072330" y="285728"/>
            <a:ext cx="1870376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71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85926"/>
            <a:ext cx="9144000" cy="50720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547" y="523491"/>
            <a:ext cx="7392592" cy="928694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Дефицит йода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844824"/>
            <a:ext cx="8358246" cy="52989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Подавляющая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часть йода находится в океане.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количество минерального вещества вымывается с поверхности почвы снегом, замораживанием, дождем, ветром, наводнениями и реками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 зерновые культуры, которые выращиваются на таких почвах, имеют недостаток йода - 10 мкг/кг вместо 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мг/кг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Прием лекарственных средств, которые затрудняют усвоение йода.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Увеличение радиационного фона.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Загрязнение среды обитания.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чувствительности организма к аллергенам.</a:t>
            </a:r>
          </a:p>
          <a:p>
            <a:pPr marL="502920" indent="-457200">
              <a:buFont typeface="Wingdings" pitchFamily="2" charset="2"/>
              <a:buChar char="§"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7943" y="1221353"/>
            <a:ext cx="6357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Если его поступление  в день 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менее 10 мкг</a:t>
            </a:r>
            <a:endParaRPr lang="ru-RU" sz="24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978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26"/>
            <a:ext cx="9144000" cy="50720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57169"/>
            <a:ext cx="7929618" cy="1143000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3200" b="1" dirty="0" smtClean="0"/>
              <a:t>   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Избыток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йода в организме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480" y="1500169"/>
            <a:ext cx="6826128" cy="5143541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Причины:</a:t>
            </a:r>
          </a:p>
          <a:p>
            <a:pPr>
              <a:buFont typeface="Wingdings" pitchFamily="2" charset="2"/>
              <a:buChar char="§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Излишнее количество поступления йода.(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Йодомарин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Нарушения обмена йода.</a:t>
            </a:r>
          </a:p>
          <a:p>
            <a:pPr marL="0" indent="0" algn="ctr"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Основные симптомы :</a:t>
            </a:r>
          </a:p>
          <a:p>
            <a:pPr>
              <a:buFont typeface="Wingdings" pitchFamily="2" charset="2"/>
              <a:buChar char="ü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Образование зоба.</a:t>
            </a:r>
          </a:p>
          <a:p>
            <a:pPr>
              <a:buFont typeface="Wingdings" pitchFamily="2" charset="2"/>
              <a:buChar char="ü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Головные боли, чрезмерная усталость, упадок сил;</a:t>
            </a:r>
          </a:p>
          <a:p>
            <a:pPr>
              <a:buFont typeface="Wingdings" pitchFamily="2" charset="2"/>
              <a:buChar char="ü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Депрессивные состояния;</a:t>
            </a:r>
          </a:p>
          <a:p>
            <a:pPr>
              <a:buFont typeface="Wingdings" pitchFamily="2" charset="2"/>
              <a:buChar char="ü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Тахикардия (повышение частоты сердечных сокращений);</a:t>
            </a:r>
          </a:p>
          <a:p>
            <a:pPr>
              <a:buFont typeface="Wingdings" pitchFamily="2" charset="2"/>
              <a:buChar char="ü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Высыпания, угри, онемение кожи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947428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Токсическая доза в сутки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для человека 2000-5000 мкг, </a:t>
            </a:r>
          </a:p>
          <a:p>
            <a:pPr algn="ctr"/>
            <a:r>
              <a:rPr lang="ru-RU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летальная – 35000 – 350000 мкг.</a:t>
            </a:r>
            <a:endParaRPr lang="ru-RU" sz="24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72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48" b="44783" l="66769" r="100000"/>
                    </a14:imgEffect>
                  </a14:imgLayer>
                </a14:imgProps>
              </a:ext>
            </a:extLst>
          </a:blip>
          <a:srcRect l="69183" t="6141" r="2749" b="55474"/>
          <a:stretch/>
        </p:blipFill>
        <p:spPr>
          <a:xfrm rot="5400000">
            <a:off x="3571868" y="1285860"/>
            <a:ext cx="1357322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50" y="357166"/>
            <a:ext cx="2664296" cy="17744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5214950"/>
            <a:ext cx="2003497" cy="13364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772400" cy="150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  </a:t>
            </a:r>
            <a:r>
              <a:rPr lang="ru-RU" b="1" dirty="0" smtClean="0"/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Йод в продуктах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питания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8596" y="2428868"/>
            <a:ext cx="3657600" cy="420624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морские продукты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 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бурые водоросли (ламинария), палтус,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треска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сельдь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креветки, пикша, морская соль, моллюски, сардины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72066" y="2143116"/>
            <a:ext cx="3714776" cy="420624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говяжья печень, яйца, молоко;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лук, щавель, белокочанная капуста, морковь (если выращены на почве, богатой йодом).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/>
          <a:srcRect r="32867"/>
          <a:stretch/>
        </p:blipFill>
        <p:spPr>
          <a:xfrm>
            <a:off x="5500694" y="4357694"/>
            <a:ext cx="2631236" cy="2297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48682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876" y="1757626"/>
            <a:ext cx="70594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Перечень вопросов: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Можете ли вы назвать продукты с большим содержанием йода?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Считаете ли вы, что содержание йода влияет на умственные и математические способности учеников?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Следите ли вы за количественным составом йода в своем рационе питания?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Принимали ли вы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йодосодержащие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препараты ?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Обращались ли вы к помощи эндокринолога? 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56855"/>
            <a:ext cx="8429683" cy="142876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Опрос учеников и учителей: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4643446"/>
            <a:ext cx="264320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Были предложены три варианта ответов: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Да,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Нет,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Не знаю.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 t="51613" r="48979"/>
          <a:stretch>
            <a:fillRect/>
          </a:stretch>
        </p:blipFill>
        <p:spPr>
          <a:xfrm>
            <a:off x="1058592" y="4941168"/>
            <a:ext cx="2571768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осы">
  <a:themeElements>
    <a:clrScheme name="Полосы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1092</TotalTime>
  <Words>1944</Words>
  <Application>Microsoft Office PowerPoint</Application>
  <PresentationFormat>Экран (4:3)</PresentationFormat>
  <Paragraphs>497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Corbel</vt:lpstr>
      <vt:lpstr>Times New Roman</vt:lpstr>
      <vt:lpstr>Wingdings</vt:lpstr>
      <vt:lpstr>Полосы</vt:lpstr>
      <vt:lpstr>Йод, математика и наше здоровье</vt:lpstr>
      <vt:lpstr>Объект исследования – наше здоровье. </vt:lpstr>
      <vt:lpstr>История открытия йода. </vt:lpstr>
      <vt:lpstr>Йод в организме человека</vt:lpstr>
      <vt:lpstr>Предмет исследования – йод в организме человека. </vt:lpstr>
      <vt:lpstr>Дефицит йода  </vt:lpstr>
      <vt:lpstr>                  Избыток йода в организме </vt:lpstr>
      <vt:lpstr>   Йод в продуктах питания</vt:lpstr>
      <vt:lpstr>Опрос учеников и учителей:</vt:lpstr>
      <vt:lpstr>Диаграмма</vt:lpstr>
      <vt:lpstr>содержания йода в 100 г продуктов</vt:lpstr>
      <vt:lpstr>Презентация PowerPoint</vt:lpstr>
      <vt:lpstr>Рекомендуемые суточные нормы йода</vt:lpstr>
      <vt:lpstr>Презентация PowerPoint</vt:lpstr>
      <vt:lpstr>Презентация PowerPoint</vt:lpstr>
      <vt:lpstr>Алгоритм расчёта суточной нормы</vt:lpstr>
      <vt:lpstr>Норма йода на неделю</vt:lpstr>
      <vt:lpstr>Решаем задачи</vt:lpstr>
      <vt:lpstr>Решаем  задачи</vt:lpstr>
      <vt:lpstr>Решаем задачи</vt:lpstr>
      <vt:lpstr>Решаем  задачи</vt:lpstr>
      <vt:lpstr>Презентация PowerPoint</vt:lpstr>
      <vt:lpstr>Источники</vt:lpstr>
      <vt:lpstr>         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Бартоломео Растрелли</dc:title>
  <dc:creator>Глав_бух</dc:creator>
  <cp:lastModifiedBy>User</cp:lastModifiedBy>
  <cp:revision>114</cp:revision>
  <dcterms:created xsi:type="dcterms:W3CDTF">2015-01-22T03:43:07Z</dcterms:created>
  <dcterms:modified xsi:type="dcterms:W3CDTF">2018-12-20T06:09:37Z</dcterms:modified>
</cp:coreProperties>
</file>