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82" r:id="rId4"/>
    <p:sldId id="292" r:id="rId5"/>
    <p:sldId id="300" r:id="rId6"/>
    <p:sldId id="293" r:id="rId7"/>
    <p:sldId id="283" r:id="rId8"/>
    <p:sldId id="299" r:id="rId9"/>
    <p:sldId id="291" r:id="rId10"/>
    <p:sldId id="285" r:id="rId11"/>
    <p:sldId id="296" r:id="rId12"/>
    <p:sldId id="298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31" autoAdjust="0"/>
  </p:normalViewPr>
  <p:slideViewPr>
    <p:cSldViewPr snapToGrid="0">
      <p:cViewPr>
        <p:scale>
          <a:sx n="48" d="100"/>
          <a:sy n="48" d="100"/>
        </p:scale>
        <p:origin x="802" y="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5C064-84A7-4F33-A3C5-616A674BA786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300C-53C0-476E-919C-7CE08E363BA7}" type="datetime1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6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0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2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20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50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=""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ru-RU" sz="1600" b="1" spc="-1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600" b="1" spc="-10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ru-RU" sz="1600" b="1" spc="-10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=""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4937502" y="4300642"/>
            <a:ext cx="2045102" cy="404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0" rtlCol="0">
            <a:spAutoFit/>
          </a:bodyPr>
          <a:lstStyle/>
          <a:p>
            <a:pPr rtl="0">
              <a:lnSpc>
                <a:spcPts val="1400"/>
              </a:lnSpc>
            </a:pPr>
            <a:r>
              <a:rPr lang="ru-RU" sz="1600" i="1" spc="-100" dirty="0" smtClean="0">
                <a:latin typeface="Corbel" panose="020B0503020204020204" pitchFamily="34" charset="0"/>
              </a:rPr>
              <a:t>Проект  по химии</a:t>
            </a:r>
          </a:p>
          <a:p>
            <a:pPr rtl="0">
              <a:lnSpc>
                <a:spcPts val="1400"/>
              </a:lnSpc>
            </a:pPr>
            <a:r>
              <a:rPr lang="ru-RU" sz="1600" i="1" spc="-100" baseline="0" dirty="0" smtClean="0">
                <a:latin typeface="Corbel" panose="020B0503020204020204" pitchFamily="34" charset="0"/>
              </a:rPr>
              <a:t>На</a:t>
            </a:r>
            <a:r>
              <a:rPr lang="ru-RU" sz="1600" i="1" spc="-100" dirty="0" smtClean="0">
                <a:latin typeface="Corbel" panose="020B0503020204020204" pitchFamily="34" charset="0"/>
              </a:rPr>
              <a:t> тему:</a:t>
            </a:r>
            <a:endParaRPr lang="ru-RU" sz="1600" i="1" spc="-100" baseline="0" dirty="0">
              <a:latin typeface="Corbel" panose="020B0503020204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54" y="4346296"/>
            <a:ext cx="6798250" cy="1674470"/>
          </a:xfrm>
          <a:ln>
            <a:noFill/>
          </a:ln>
        </p:spPr>
        <p:txBody>
          <a:bodyPr rtlCol="0"/>
          <a:lstStyle/>
          <a:p>
            <a:pPr rtl="0"/>
            <a:r>
              <a:rPr lang="ru-RU" sz="4800" dirty="0" smtClean="0"/>
              <a:t>Радиоактивные изотопы в медицине  </a:t>
            </a:r>
            <a:endParaRPr lang="ru-RU" sz="48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406" y="4788584"/>
            <a:ext cx="3401478" cy="1085878"/>
          </a:xfrm>
        </p:spPr>
        <p:txBody>
          <a:bodyPr rtlCol="0"/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Выполнена: Шутовой А.</a:t>
            </a:r>
          </a:p>
          <a:p>
            <a:pPr rtl="0"/>
            <a:r>
              <a:rPr lang="ru-RU" dirty="0" smtClean="0"/>
              <a:t>и Аристовым Д.</a:t>
            </a:r>
          </a:p>
          <a:p>
            <a:pPr rtl="0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Aharoni" panose="02010803020104030203" pitchFamily="2" charset="-79"/>
              </a:rPr>
              <a:t>Спасибо за внимание 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1717965" y="4267200"/>
            <a:ext cx="3214254" cy="1316182"/>
          </a:xfrm>
        </p:spPr>
        <p:txBody>
          <a:bodyPr/>
          <a:lstStyle/>
          <a:p>
            <a:r>
              <a:rPr lang="ru-RU" dirty="0" smtClean="0"/>
              <a:t>Данная информация </a:t>
            </a:r>
          </a:p>
          <a:p>
            <a:r>
              <a:rPr lang="ru-RU" dirty="0" smtClean="0"/>
              <a:t>была взята из интернета</a:t>
            </a:r>
          </a:p>
          <a:p>
            <a:r>
              <a:rPr lang="ru-RU" dirty="0"/>
              <a:t>и</a:t>
            </a:r>
            <a:r>
              <a:rPr lang="ru-RU" dirty="0" smtClean="0"/>
              <a:t> научной литературы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1991" y="592853"/>
            <a:ext cx="84104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fontAlgn="base"/>
            <a:endParaRPr lang="ru-RU" b="0" i="0" dirty="0"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4950" y="398770"/>
            <a:ext cx="6096000" cy="80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-apple-system"/>
              </a:rPr>
              <a:t> </a:t>
            </a:r>
            <a:endParaRPr lang="ru-RU" sz="1050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879"/>
            <a:ext cx="5882368" cy="1674470"/>
          </a:xfrm>
          <a:ln>
            <a:noFill/>
          </a:ln>
        </p:spPr>
        <p:txBody>
          <a:bodyPr rtlCol="0"/>
          <a:lstStyle/>
          <a:p>
            <a:pPr marL="274320" lvl="0" indent="-274320" algn="l">
              <a:lnSpc>
                <a:spcPct val="100000"/>
              </a:lnSpc>
              <a:spcBef>
                <a:spcPct val="20000"/>
              </a:spcBef>
            </a:pPr>
            <a:r>
              <a:rPr lang="ru-RU" sz="2400" b="0" cap="none" spc="0" dirty="0">
                <a:latin typeface="Times New Roman"/>
                <a:ea typeface="+mn-ea"/>
                <a:cs typeface="+mn-cs"/>
              </a:rPr>
              <a:t/>
            </a:r>
            <a:br>
              <a:rPr lang="ru-RU" sz="2400" b="0" cap="none" spc="0" dirty="0">
                <a:latin typeface="Times New Roman"/>
                <a:ea typeface="+mn-ea"/>
                <a:cs typeface="+mn-cs"/>
              </a:rPr>
            </a:br>
            <a:r>
              <a:rPr lang="ru-RU" sz="2400" cap="none" spc="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Радиоактивный изотоп— </a:t>
            </a:r>
            <a:r>
              <a:rPr lang="ru-RU" sz="2400" cap="none" spc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изотопы любого элемента </a:t>
            </a:r>
            <a:r>
              <a:rPr lang="ru-RU" sz="2400" cap="none" spc="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атом которого </a:t>
            </a:r>
            <a:r>
              <a:rPr lang="ru-RU" sz="2400" cap="none" spc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имеют </a:t>
            </a:r>
            <a:r>
              <a:rPr lang="ru-RU" sz="2400" cap="none" spc="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неустойчивое ядро.</a:t>
            </a:r>
            <a:endParaRPr lang="ru-RU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7502" y="6401750"/>
            <a:ext cx="505012" cy="274324"/>
          </a:xfrm>
        </p:spPr>
        <p:txBody>
          <a:bodyPr rtlCol="0"/>
          <a:lstStyle/>
          <a:p>
            <a:pPr rtl="0"/>
            <a:r>
              <a:rPr lang="ru-RU" dirty="0" smtClean="0"/>
              <a:t>Уже 2?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7830" y="190506"/>
            <a:ext cx="6697492" cy="630588"/>
          </a:xfrm>
        </p:spPr>
        <p:txBody>
          <a:bodyPr/>
          <a:lstStyle/>
          <a:p>
            <a:r>
              <a:rPr lang="ru-RU" sz="2000" dirty="0" smtClean="0">
                <a:latin typeface="Franklin Gothic Demi" panose="020B0703020102020204" pitchFamily="34" charset="0"/>
              </a:rPr>
              <a:t>Понятие о изотопах</a:t>
            </a:r>
            <a:endParaRPr lang="ru-RU" sz="2000" dirty="0">
              <a:latin typeface="Franklin Gothic Demi" panose="020B07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68" y="1500385"/>
            <a:ext cx="3433013" cy="30197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7743" y="1379293"/>
            <a:ext cx="4217436" cy="303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103AEC-DE5B-544B-A074-043639D16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>
          <a:xfrm>
            <a:off x="9980476" y="0"/>
            <a:ext cx="2211524" cy="619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" y="3661134"/>
            <a:ext cx="4500582" cy="25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98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images.fineartamerica.com/images-medium-large/uranium-235-us-dept-of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9" y="399033"/>
            <a:ext cx="3381445" cy="32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nteriorspace.ru/photo/11/116df334a34e974a1f3db5f43d16b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09" y="399033"/>
            <a:ext cx="4936031" cy="32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414976" y="4394147"/>
            <a:ext cx="3598946" cy="136341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252000" rIns="252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Уран-235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U-235 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радиоактивен)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FC59329-2EE8-904A-9303-B73C02AB74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>
            <a:fillRect/>
          </a:stretch>
        </p:blipFill>
        <p:spPr>
          <a:xfrm>
            <a:off x="0" y="-55242"/>
            <a:ext cx="10021078" cy="6913242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903" y="533602"/>
            <a:ext cx="6798250" cy="1955823"/>
          </a:xfrm>
          <a:noFill/>
          <a:ln>
            <a:noFill/>
          </a:ln>
        </p:spPr>
        <p:txBody>
          <a:bodyPr rtlCol="0"/>
          <a:lstStyle/>
          <a:p>
            <a:pPr rtl="0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Первое использование изотопов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868" y="5380889"/>
            <a:ext cx="3642700" cy="633047"/>
          </a:xfrm>
        </p:spPr>
        <p:txBody>
          <a:bodyPr rtlCol="0"/>
          <a:lstStyle/>
          <a:p>
            <a:pPr rtl="0"/>
            <a:r>
              <a:rPr lang="ru-RU" dirty="0" smtClean="0"/>
              <a:t>Эрнест Орландо </a:t>
            </a:r>
            <a:r>
              <a:rPr lang="ru-RU" dirty="0" err="1" smtClean="0"/>
              <a:t>Лауренс</a:t>
            </a:r>
            <a:r>
              <a:rPr lang="ru-RU" dirty="0"/>
              <a:t> </a:t>
            </a:r>
            <a:r>
              <a:rPr lang="ru-RU" dirty="0" smtClean="0"/>
              <a:t>(физик)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7501" y="6401750"/>
            <a:ext cx="630617" cy="274324"/>
          </a:xfrm>
        </p:spPr>
        <p:txBody>
          <a:bodyPr rtlCol="0"/>
          <a:lstStyle/>
          <a:p>
            <a:pPr rtl="0"/>
            <a:r>
              <a:rPr lang="ru-RU" dirty="0" smtClean="0"/>
              <a:t>Уже 4</a:t>
            </a:r>
            <a:endParaRPr lang="ru-RU" dirty="0"/>
          </a:p>
        </p:txBody>
      </p:sp>
      <p:pic>
        <p:nvPicPr>
          <p:cNvPr id="2050" name="Picture 2" descr="http://www.eduspb.com/public/img/biography/l/louren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8" y="366763"/>
            <a:ext cx="3642700" cy="48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history.aip.org/exhibits/lawrence/images/firstcyc-livingston_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9" y="2594933"/>
            <a:ext cx="2770978" cy="39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7" y="1562180"/>
            <a:ext cx="8755792" cy="432000"/>
          </a:xfrm>
        </p:spPr>
        <p:txBody>
          <a:bodyPr rtlCol="0"/>
          <a:lstStyle/>
          <a:p>
            <a:pPr rtl="0"/>
            <a:r>
              <a:rPr lang="ru-RU" smtClean="0"/>
              <a:t> </a:t>
            </a:r>
            <a:r>
              <a:rPr lang="ru-RU" dirty="0" smtClean="0"/>
              <a:t>какие изотопы бывают 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30800" y="2747725"/>
            <a:ext cx="4498999" cy="727550"/>
          </a:xfrm>
        </p:spPr>
        <p:txBody>
          <a:bodyPr rtlCol="0"/>
          <a:lstStyle/>
          <a:p>
            <a:pPr rtl="0"/>
            <a:r>
              <a:rPr lang="ru-RU" dirty="0" smtClean="0"/>
              <a:t>Приведем несколько примеров и разберем их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5435" y="3141645"/>
            <a:ext cx="5184800" cy="2445500"/>
          </a:xfrm>
        </p:spPr>
        <p:txBody>
          <a:bodyPr rtlCol="0"/>
          <a:lstStyle/>
          <a:p>
            <a:pPr rtl="0"/>
            <a:r>
              <a:rPr lang="ru-RU" dirty="0" smtClean="0"/>
              <a:t>Галий-67 (</a:t>
            </a:r>
            <a:r>
              <a:rPr lang="en-US" dirty="0" smtClean="0"/>
              <a:t>67Ga)</a:t>
            </a:r>
          </a:p>
          <a:p>
            <a:pPr rtl="0"/>
            <a:r>
              <a:rPr lang="ru-RU" dirty="0" smtClean="0"/>
              <a:t>Йод-131 (</a:t>
            </a:r>
            <a:r>
              <a:rPr lang="en-US" dirty="0" smtClean="0"/>
              <a:t>131I)</a:t>
            </a:r>
            <a:endParaRPr lang="ru-RU" dirty="0" smtClean="0"/>
          </a:p>
          <a:p>
            <a:pPr rtl="0"/>
            <a:r>
              <a:rPr lang="ru-RU" dirty="0" smtClean="0"/>
              <a:t>Кобальт-60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3074" name="Picture 2" descr="https://www.myknowledgeresources.com/wp-content/uploads/2017/12/Cobalt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8" y="2644338"/>
            <a:ext cx="4170066" cy="38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22" y="4551903"/>
            <a:ext cx="4983982" cy="19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32" y="4740974"/>
            <a:ext cx="6798250" cy="1674470"/>
          </a:xfrm>
        </p:spPr>
        <p:txBody>
          <a:bodyPr/>
          <a:lstStyle/>
          <a:p>
            <a:r>
              <a:rPr lang="ru-RU" sz="1600" spc="0" dirty="0"/>
              <a:t>Для радиоизотопной диагностики используются чрезвычайно короткоживущие нуклиды: Углерод-11 (11С); Азот-13 (13N), Фтор-18 (18F)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6418" y="4740974"/>
            <a:ext cx="2456210" cy="1192038"/>
          </a:xfrm>
        </p:spPr>
        <p:txBody>
          <a:bodyPr/>
          <a:lstStyle/>
          <a:p>
            <a:r>
              <a:rPr lang="ru-RU" dirty="0" smtClean="0"/>
              <a:t>Диагностика раковых заболеваний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2" y="861646"/>
            <a:ext cx="5322277" cy="379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otkritieameriki.narod.ru/img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28" y="1607736"/>
            <a:ext cx="3622605" cy="30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Галий-67 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31" y="432000"/>
            <a:ext cx="6167706" cy="3126388"/>
          </a:xfr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2000" y="1065543"/>
            <a:ext cx="312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помощью данного </a:t>
            </a:r>
          </a:p>
          <a:p>
            <a:r>
              <a:rPr lang="ru-RU" sz="2400" dirty="0" smtClean="0"/>
              <a:t>изотопа производится</a:t>
            </a:r>
          </a:p>
          <a:p>
            <a:r>
              <a:rPr lang="ru-RU" sz="2400" dirty="0" err="1"/>
              <a:t>с</a:t>
            </a:r>
            <a:r>
              <a:rPr lang="ru-RU" sz="2400" dirty="0" err="1" smtClean="0"/>
              <a:t>цинтиграфия</a:t>
            </a:r>
            <a:r>
              <a:rPr lang="ru-RU" sz="2400" dirty="0" smtClean="0"/>
              <a:t> сердца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528" y="3558388"/>
            <a:ext cx="36691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Сцинтиграфия</a:t>
            </a:r>
            <a:r>
              <a:rPr lang="ru-RU" sz="2400" dirty="0"/>
              <a:t> – </a:t>
            </a:r>
            <a:r>
              <a:rPr lang="ru-RU" sz="2400" dirty="0" smtClean="0"/>
              <a:t>это метод</a:t>
            </a:r>
          </a:p>
          <a:p>
            <a:r>
              <a:rPr lang="ru-RU" sz="2400" dirty="0" smtClean="0"/>
              <a:t>Диагностики с помощью </a:t>
            </a:r>
          </a:p>
          <a:p>
            <a:r>
              <a:rPr lang="ru-RU" sz="2400" dirty="0" smtClean="0"/>
              <a:t>фиксирования радиоактивных</a:t>
            </a:r>
          </a:p>
          <a:p>
            <a:r>
              <a:rPr lang="ru-RU" sz="2400" dirty="0" smtClean="0"/>
              <a:t>изотопов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790" y="371789"/>
            <a:ext cx="188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ЙОД-131</a:t>
            </a:r>
            <a:endParaRPr lang="ru-RU" sz="32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8" y="1339413"/>
            <a:ext cx="2781300" cy="3857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4" y="1339413"/>
            <a:ext cx="69342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3191" y="542611"/>
            <a:ext cx="2718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КОБАЛЬТ-60</a:t>
            </a:r>
            <a:endParaRPr lang="ru-RU" sz="3200" b="1" dirty="0">
              <a:latin typeface="+mj-lt"/>
            </a:endParaRPr>
          </a:p>
        </p:txBody>
      </p:sp>
      <p:pic>
        <p:nvPicPr>
          <p:cNvPr id="1026" name="Picture 2" descr="ÐÐ¾Ð±Ð°Ð»ÑÑÐ¾Ð²Ð°Ñ Ð¿ÑÑÐºÐ°. Ð¡ÑÐµ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4" y="1438884"/>
            <a:ext cx="5410200" cy="44005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1708220" y="2160396"/>
            <a:ext cx="277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КОБАЛЬТОВАЯ ПУШКА</a:t>
            </a:r>
            <a:endParaRPr lang="ru-RU" dirty="0"/>
          </a:p>
        </p:txBody>
      </p:sp>
      <p:pic>
        <p:nvPicPr>
          <p:cNvPr id="4098" name="Picture 2" descr="http://www.periodictable.ru/027Co/slides/C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" y="1438885"/>
            <a:ext cx="5188411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3192" y="5524799"/>
            <a:ext cx="7228226" cy="62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61_TF16411245.potx" id="{773883C8-4131-4ECF-9E3C-74DD0B29E0A1}" vid="{18BBA691-B286-47C1-88FF-3C6BA8E7AA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b0879af-3eba-417a-a55a-ffe6dcd6ca77"/>
    <ds:schemaRef ds:uri="6dc4bcd6-49db-4c07-9060-8acfc67cef9f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минималистичных цветах</Template>
  <TotalTime>0</TotalTime>
  <Words>133</Words>
  <Application>Microsoft Office PowerPoint</Application>
  <PresentationFormat>Широкоэкранный</PresentationFormat>
  <Paragraphs>52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Aharoni</vt:lpstr>
      <vt:lpstr>-apple-system</vt:lpstr>
      <vt:lpstr>Arial</vt:lpstr>
      <vt:lpstr>Calibri</vt:lpstr>
      <vt:lpstr>Corbel</vt:lpstr>
      <vt:lpstr>Franklin Gothic Demi</vt:lpstr>
      <vt:lpstr>Helvetica Neue</vt:lpstr>
      <vt:lpstr>Malgun Gothic Semilight</vt:lpstr>
      <vt:lpstr>Times New Roman</vt:lpstr>
      <vt:lpstr>Тема Office</vt:lpstr>
      <vt:lpstr>Радиоактивные изотопы в медицине  </vt:lpstr>
      <vt:lpstr> Радиоактивный изотоп— изотопы любого элемента атом которого имеют неустойчивое ядро.</vt:lpstr>
      <vt:lpstr>Презентация PowerPoint</vt:lpstr>
      <vt:lpstr>Первое использование изотопов</vt:lpstr>
      <vt:lpstr> какие изотопы бывают ?</vt:lpstr>
      <vt:lpstr>Для радиоизотопной диагностики используются чрезвычайно короткоживущие нуклиды: Углерод-11 (11С); Азот-13 (13N), Фтор-18 (18F) </vt:lpstr>
      <vt:lpstr>Галий-67 </vt:lpstr>
      <vt:lpstr>Презентация PowerPoint</vt:lpstr>
      <vt:lpstr>Презентация PowerPoint</vt:lpstr>
      <vt:lpstr>Спасибо за внимание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2018-12-17T18:27:57Z</dcterms:created>
  <dcterms:modified xsi:type="dcterms:W3CDTF">2018-12-20T07:30:03Z</dcterms:modified>
</cp:coreProperties>
</file>