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02" r:id="rId3"/>
    <p:sldId id="257" r:id="rId4"/>
    <p:sldId id="304" r:id="rId5"/>
    <p:sldId id="285" r:id="rId6"/>
    <p:sldId id="286" r:id="rId7"/>
    <p:sldId id="297" r:id="rId8"/>
    <p:sldId id="303" r:id="rId9"/>
    <p:sldId id="292" r:id="rId10"/>
    <p:sldId id="294" r:id="rId11"/>
    <p:sldId id="295" r:id="rId12"/>
    <p:sldId id="296" r:id="rId13"/>
    <p:sldId id="298" r:id="rId14"/>
    <p:sldId id="305" r:id="rId15"/>
    <p:sldId id="301" r:id="rId16"/>
    <p:sldId id="300" r:id="rId17"/>
    <p:sldId id="299" r:id="rId18"/>
    <p:sldId id="287" r:id="rId19"/>
    <p:sldId id="282" r:id="rId20"/>
    <p:sldId id="267" r:id="rId21"/>
    <p:sldId id="26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008000"/>
    <a:srgbClr val="CCECFF"/>
    <a:srgbClr val="99CCFF"/>
    <a:srgbClr val="CCFF66"/>
    <a:srgbClr val="99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A56DD-B278-446A-B811-B8FBF85EE0BC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BE480-7F34-4BA2-B768-FDEF5695C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30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898AF94-E8CA-451C-AEA6-C36B6AE4363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42CBA-26CB-4252-AAF9-865EF813F2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0590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D38FE-2623-49D4-80CE-43EFCCD8FD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865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C2424-9DA4-4E49-9BE3-F7A858C6F1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8740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71528-8B63-4CBD-968B-63496E3668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0824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D80D8-E5A2-496C-A6EC-CEFDFBE0B9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6755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AB153-D4B7-44C5-A279-068CC14E5B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1068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25DE4-8DFC-4B19-8538-3C77DFF2F3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5547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374D1-F94C-46C8-B3CD-59FADC9B55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707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3CE4A-4A42-42D5-A85A-58BE46B710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496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D8F2E-EB62-4A2A-95AA-FD20D86DBD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7776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6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2">
                  <a:alpha val="30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gradFill rotWithShape="1">
            <a:gsLst>
              <a:gs pos="0">
                <a:srgbClr val="CCFF66"/>
              </a:gs>
              <a:gs pos="50000">
                <a:srgbClr val="99CC00">
                  <a:alpha val="39999"/>
                </a:srgbClr>
              </a:gs>
              <a:gs pos="100000">
                <a:srgbClr val="CCFF66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F51BE7DE-C01E-4EC4-A7EC-41465FA3FCE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bouw.ru/article/kakie-vidi-trotuarnoy-plitki-bivayut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836712"/>
            <a:ext cx="7704856" cy="2808312"/>
          </a:xfrm>
          <a:gradFill flip="none" rotWithShape="1">
            <a:gsLst>
              <a:gs pos="0">
                <a:srgbClr val="CCCCFF"/>
              </a:gs>
              <a:gs pos="100000">
                <a:srgbClr val="CCECFF">
                  <a:shade val="100000"/>
                  <a:satMod val="115000"/>
                  <a:alpha val="50000"/>
                </a:srgbClr>
              </a:gs>
            </a:gsLst>
            <a:lin ang="8100000" scaled="1"/>
            <a:tileRect/>
          </a:gradFill>
        </p:spPr>
        <p:txBody>
          <a:bodyPr/>
          <a:lstStyle/>
          <a:p>
            <a:r>
              <a:rPr lang="ru-RU" altLang="ru-RU" sz="6000" dirty="0"/>
              <a:t>Геометрические фигуры в дизайне тротуарной плитки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1760" y="4941168"/>
            <a:ext cx="6472808" cy="1752600"/>
          </a:xfrm>
        </p:spPr>
        <p:txBody>
          <a:bodyPr/>
          <a:lstStyle/>
          <a:p>
            <a:pPr algn="r"/>
            <a:r>
              <a:rPr lang="ru-RU" altLang="ru-RU" sz="2800" dirty="0"/>
              <a:t>Презентация учеников 8 «Б» класса</a:t>
            </a:r>
          </a:p>
          <a:p>
            <a:pPr algn="r"/>
            <a:r>
              <a:rPr lang="ru-RU" altLang="ru-RU" sz="2800" dirty="0"/>
              <a:t>Самарина Максима и Рыбина Даниила</a:t>
            </a:r>
          </a:p>
          <a:p>
            <a:pPr algn="r"/>
            <a:r>
              <a:rPr lang="ru-RU" altLang="ru-RU" sz="2800" dirty="0"/>
              <a:t>Учитель: И.В. Миронова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512" y="116632"/>
            <a:ext cx="8182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Конференция школьного научного общества «Корифей» МБОУ СОШ №34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89124"/>
            <a:ext cx="7772400" cy="1470025"/>
          </a:xfrm>
        </p:spPr>
        <p:txBody>
          <a:bodyPr/>
          <a:lstStyle/>
          <a:p>
            <a:r>
              <a:rPr lang="ru-RU" dirty="0"/>
              <a:t>ЗАГС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6"/>
          <a:stretch/>
        </p:blipFill>
        <p:spPr bwMode="auto">
          <a:xfrm>
            <a:off x="288587" y="1722547"/>
            <a:ext cx="3044322" cy="393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98D3706-9075-409E-A99C-1D60C36A2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803" y="2954481"/>
            <a:ext cx="3911397" cy="3296398"/>
          </a:xfrm>
          <a:prstGeom prst="rect">
            <a:avLst/>
          </a:prstGeom>
        </p:spPr>
      </p:pic>
      <p:sp>
        <p:nvSpPr>
          <p:cNvPr id="12" name="Объект 6">
            <a:extLst>
              <a:ext uri="{FF2B5EF4-FFF2-40B4-BE49-F238E27FC236}">
                <a16:creationId xmlns:a16="http://schemas.microsoft.com/office/drawing/2014/main" xmlns="" id="{D002CB88-69A1-4FDA-A900-657F6E6C8875}"/>
              </a:ext>
            </a:extLst>
          </p:cNvPr>
          <p:cNvSpPr txBox="1">
            <a:spLocks/>
          </p:cNvSpPr>
          <p:nvPr/>
        </p:nvSpPr>
        <p:spPr>
          <a:xfrm>
            <a:off x="6339325" y="5229200"/>
            <a:ext cx="2516088" cy="96470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endParaRPr lang="ru-RU" kern="0" dirty="0"/>
          </a:p>
        </p:txBody>
      </p:sp>
      <p:sp>
        <p:nvSpPr>
          <p:cNvPr id="14" name="Объект 6">
            <a:extLst>
              <a:ext uri="{FF2B5EF4-FFF2-40B4-BE49-F238E27FC236}">
                <a16:creationId xmlns:a16="http://schemas.microsoft.com/office/drawing/2014/main" xmlns="" id="{AB2ACEC6-7A26-426B-B107-595BFBB16D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104" y="1722547"/>
            <a:ext cx="1996250" cy="105496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Плитка «Кирпич»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604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СКВЕР БОЕВОЙ СЛАВЫ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77072"/>
            <a:ext cx="4337689" cy="270892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7638"/>
            <a:ext cx="396044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E617B09-55F0-4782-A21D-AD5EAD1D0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39" y="1570451"/>
            <a:ext cx="3861197" cy="2281735"/>
          </a:xfrm>
          <a:prstGeom prst="rect">
            <a:avLst/>
          </a:prstGeo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B88F5924-CF61-4166-BD21-2DF2EF3551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9325" y="5229200"/>
            <a:ext cx="2516088" cy="96470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Плитка «Кирпич»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68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Парк (Фонтан-ротонда)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51" y="1556792"/>
            <a:ext cx="4041517" cy="2664296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21739"/>
            <a:ext cx="3124442" cy="4165923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3BD99A2-C797-4301-99E3-4C45BF577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851" y="4358552"/>
            <a:ext cx="2545916" cy="2224810"/>
          </a:xfrm>
          <a:prstGeom prst="rect">
            <a:avLst/>
          </a:prstGeom>
        </p:spPr>
      </p:pic>
      <p:sp>
        <p:nvSpPr>
          <p:cNvPr id="6" name="Объект 6">
            <a:extLst>
              <a:ext uri="{FF2B5EF4-FFF2-40B4-BE49-F238E27FC236}">
                <a16:creationId xmlns:a16="http://schemas.microsoft.com/office/drawing/2014/main" xmlns="" id="{4DD5498F-3816-482D-9765-8E7BEA270BF4}"/>
              </a:ext>
            </a:extLst>
          </p:cNvPr>
          <p:cNvSpPr txBox="1">
            <a:spLocks/>
          </p:cNvSpPr>
          <p:nvPr/>
        </p:nvSpPr>
        <p:spPr bwMode="auto">
          <a:xfrm>
            <a:off x="3491880" y="4621570"/>
            <a:ext cx="1872208" cy="1698773"/>
          </a:xfrm>
          <a:prstGeom prst="rect">
            <a:avLst/>
          </a:prstGeom>
          <a:gradFill rotWithShape="1">
            <a:gsLst>
              <a:gs pos="0">
                <a:srgbClr val="CCFF66"/>
              </a:gs>
              <a:gs pos="50000">
                <a:srgbClr val="99CC00">
                  <a:alpha val="39999"/>
                </a:srgbClr>
              </a:gs>
              <a:gs pos="100000">
                <a:srgbClr val="CCFF66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kern="0" dirty="0"/>
              <a:t>Плитка «Кирпич» в форме квадратов</a:t>
            </a:r>
          </a:p>
          <a:p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405081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Улица Разина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148064" y="2372453"/>
            <a:ext cx="2804120" cy="62449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Плитка «Волна»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2372453"/>
            <a:ext cx="4477579" cy="3432811"/>
          </a:xfrm>
        </p:spPr>
      </p:pic>
    </p:spTree>
    <p:extLst>
      <p:ext uri="{BB962C8B-B14F-4D97-AF65-F5344CB8AC3E}">
        <p14:creationId xmlns:p14="http://schemas.microsoft.com/office/powerpoint/2010/main" val="306405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08912" cy="2520280"/>
          </a:xfrm>
        </p:spPr>
        <p:txBody>
          <a:bodyPr/>
          <a:lstStyle/>
          <a:p>
            <a:r>
              <a:rPr lang="ru-RU" sz="6600" dirty="0"/>
              <a:t>Тротуарная плитка в</a:t>
            </a:r>
            <a:br>
              <a:rPr lang="ru-RU" sz="6600" dirty="0"/>
            </a:br>
            <a:r>
              <a:rPr lang="ru-RU" sz="6600" dirty="0" smtClean="0"/>
              <a:t>других городах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96954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Монино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084168" y="2276872"/>
            <a:ext cx="2501701" cy="100811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Плитка «Квадрат»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2501701" cy="4817572"/>
          </a:xfrm>
        </p:spPr>
      </p:pic>
      <p:pic>
        <p:nvPicPr>
          <p:cNvPr id="2050" name="Picture 2" descr="https://lh3.googleusercontent.com/_F7RM3pvvoXLgW5dFNCIRBKjbOElDpV8x6Wj8rRoYoBtaMQj4sUZxZbafRYVYTByhMUnxzRAwmbif5gb_TJi_pKVwqUaCQ9b49v7id2C34WkrX_rWHOmx9cpbpAWb5Vs1yW0K-iwtaVCV2Ew4vRIuv_AA5Gx7rdZayM8esL4WCxIAa6d6sdAcuhqh_tNvdo_y9JvRhnyUlvnK7Wgxz5ua4QlbGVjt72-NlxjqHq1-Jpnmrl5AQUjzEUoOzByn75zqcYyjiWbMKqqe7mz1c_vZryZ7LfKzZIKlAtrUIsuBUlKCp0H5m_95eZnXV3VUFoA4pQbeTcHScF_NgM-LAfB9glyjyrFPlPUqdOPhQDpvrCmwGHiCJmf3Phk4aHHQa2NcjpjuYRtvpTnnRlCaC2hj_YcL82ANao5NIL6VM_ecmb67Gg1W_8h88rJCmYUs6Cqk6EERWKhIPaOprtaKb0lDNqGHmM5AGZ9piBZSoFKLIue8DXF01eksD6ER4ts9ZCIbSirJiigsmpRmqK5f6QgEv2dM0D9lS6iO35yhVOIwtg_lgNPCRRktomCBskn0SUSEn391ULesUxo2zV1pulgXsXcC-Gdu_E3aGs6bsnn50GgtdlKVl-TLSCSBqprL8pJEIs3s2tqK2GD6jxgUtdJpjqD=w565-h1006-no">
            <a:extLst>
              <a:ext uri="{FF2B5EF4-FFF2-40B4-BE49-F238E27FC236}">
                <a16:creationId xmlns:a16="http://schemas.microsoft.com/office/drawing/2014/main" xmlns="" id="{D261420E-0C1D-41FE-9E15-3DE189B72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56792"/>
            <a:ext cx="2705424" cy="481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50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Тульский кремль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148064" y="2372453"/>
            <a:ext cx="3168352" cy="228068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Комбинация из плиток:</a:t>
            </a:r>
            <a:br>
              <a:rPr lang="ru-RU" dirty="0"/>
            </a:br>
            <a:r>
              <a:rPr lang="ru-RU" dirty="0"/>
              <a:t>«Прямоугольник» «Квадрат» «Кирпич»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49" y="3789040"/>
            <a:ext cx="3361562" cy="2952328"/>
          </a:xfrm>
        </p:spPr>
      </p:pic>
      <p:pic>
        <p:nvPicPr>
          <p:cNvPr id="1026" name="Picture 2" descr="https://b1.culture.ru/c/344437.jpg">
            <a:extLst>
              <a:ext uri="{FF2B5EF4-FFF2-40B4-BE49-F238E27FC236}">
                <a16:creationId xmlns:a16="http://schemas.microsoft.com/office/drawing/2014/main" xmlns="" id="{D0EA42C9-1023-40E7-B6C9-A3D5577F0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5481"/>
            <a:ext cx="4183673" cy="228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15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Кучино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148064" y="2372453"/>
            <a:ext cx="2804120" cy="112855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Плитка «Квадрат»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4577283" cy="3751634"/>
          </a:xfrm>
        </p:spPr>
      </p:pic>
    </p:spTree>
    <p:extLst>
      <p:ext uri="{BB962C8B-B14F-4D97-AF65-F5344CB8AC3E}">
        <p14:creationId xmlns:p14="http://schemas.microsoft.com/office/powerpoint/2010/main" val="30965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916832"/>
            <a:ext cx="5423017" cy="2664296"/>
          </a:xfrm>
          <a:gradFill flip="none" rotWithShape="1">
            <a:gsLst>
              <a:gs pos="0">
                <a:srgbClr val="CCCCFF"/>
              </a:gs>
              <a:gs pos="100000">
                <a:srgbClr val="CCECFF">
                  <a:alpha val="50000"/>
                </a:srgbClr>
              </a:gs>
            </a:gsLst>
            <a:lin ang="8100000" scaled="1"/>
            <a:tileRect/>
          </a:gradFill>
        </p:spPr>
        <p:txBody>
          <a:bodyPr/>
          <a:lstStyle/>
          <a:p>
            <a:pPr algn="ctr"/>
            <a:r>
              <a:rPr lang="ru-RU" sz="3200" u="sng" cap="none" dirty="0">
                <a:solidFill>
                  <a:schemeClr val="tx1"/>
                </a:solidFill>
                <a:latin typeface="+mn-lt"/>
              </a:rPr>
              <a:t>Многоугольник</a:t>
            </a:r>
            <a:br>
              <a:rPr lang="ru-RU" sz="3200" u="sng" cap="none" dirty="0">
                <a:solidFill>
                  <a:schemeClr val="tx1"/>
                </a:solidFill>
                <a:latin typeface="+mn-lt"/>
              </a:rPr>
            </a:br>
            <a:r>
              <a:rPr lang="ru-RU" sz="3200" u="sng" cap="none" dirty="0">
                <a:solidFill>
                  <a:schemeClr val="tx1"/>
                </a:solidFill>
                <a:latin typeface="+mn-lt"/>
              </a:rPr>
              <a:t>Шестиугольник</a:t>
            </a:r>
            <a:br>
              <a:rPr lang="ru-RU" sz="3200" u="sng" cap="none" dirty="0">
                <a:solidFill>
                  <a:schemeClr val="tx1"/>
                </a:solidFill>
                <a:latin typeface="+mn-lt"/>
              </a:rPr>
            </a:br>
            <a:r>
              <a:rPr lang="ru-RU" sz="3200" u="sng" cap="none" dirty="0">
                <a:solidFill>
                  <a:schemeClr val="tx1"/>
                </a:solidFill>
                <a:latin typeface="+mn-lt"/>
              </a:rPr>
              <a:t>Пятиугольник</a:t>
            </a:r>
            <a:br>
              <a:rPr lang="ru-RU" sz="3200" u="sng" cap="none" dirty="0">
                <a:solidFill>
                  <a:schemeClr val="tx1"/>
                </a:solidFill>
                <a:latin typeface="+mn-lt"/>
              </a:rPr>
            </a:br>
            <a:r>
              <a:rPr lang="ru-RU" sz="3200" u="sng" cap="none" dirty="0" smtClean="0">
                <a:solidFill>
                  <a:schemeClr val="tx1"/>
                </a:solidFill>
                <a:latin typeface="+mn-lt"/>
              </a:rPr>
              <a:t>Четырехугольник</a:t>
            </a:r>
            <a:br>
              <a:rPr lang="ru-RU" sz="3200" u="sng" cap="none" dirty="0" smtClean="0">
                <a:solidFill>
                  <a:schemeClr val="tx1"/>
                </a:solidFill>
                <a:latin typeface="+mn-lt"/>
              </a:rPr>
            </a:br>
            <a:r>
              <a:rPr lang="ru-RU" sz="3200" u="sng" cap="none" dirty="0" smtClean="0">
                <a:solidFill>
                  <a:schemeClr val="tx1"/>
                </a:solidFill>
                <a:latin typeface="+mn-lt"/>
              </a:rPr>
              <a:t>Треугольник</a:t>
            </a:r>
            <a:endParaRPr lang="ru-RU" sz="3200" u="sng" cap="none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5536" y="764704"/>
            <a:ext cx="8568952" cy="864096"/>
          </a:xfrm>
        </p:spPr>
        <p:txBody>
          <a:bodyPr/>
          <a:lstStyle/>
          <a:p>
            <a:r>
              <a:rPr lang="ru-RU" sz="5400" dirty="0" smtClean="0"/>
              <a:t>Геометрические </a:t>
            </a:r>
            <a:r>
              <a:rPr lang="ru-RU" sz="5400" dirty="0"/>
              <a:t>фигуры</a:t>
            </a:r>
          </a:p>
        </p:txBody>
      </p:sp>
    </p:spTree>
    <p:extLst>
      <p:ext uri="{BB962C8B-B14F-4D97-AF65-F5344CB8AC3E}">
        <p14:creationId xmlns:p14="http://schemas.microsoft.com/office/powerpoint/2010/main" val="80316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08912" cy="648072"/>
          </a:xfrm>
          <a:gradFill flip="none" rotWithShape="1">
            <a:gsLst>
              <a:gs pos="0">
                <a:srgbClr val="CCCCFF"/>
              </a:gs>
              <a:gs pos="100000">
                <a:srgbClr val="CCECFF">
                  <a:alpha val="50000"/>
                </a:srgbClr>
              </a:gs>
            </a:gsLst>
            <a:lin ang="8100000" scaled="1"/>
            <a:tileRect/>
          </a:gradFill>
        </p:spPr>
        <p:txBody>
          <a:bodyPr/>
          <a:lstStyle/>
          <a:p>
            <a:r>
              <a:rPr lang="ru-RU" sz="3500" dirty="0">
                <a:solidFill>
                  <a:schemeClr val="tx1"/>
                </a:solidFill>
              </a:rPr>
              <a:t>Вывод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08912" cy="273630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0" dirty="0"/>
              <a:t>    </a:t>
            </a:r>
            <a:r>
              <a:rPr lang="ru-RU" sz="2400" dirty="0"/>
              <a:t>Из фигур, стороны которых не соприкасаются полностью друг с другом, нельзя сделать тротуарное  покрытие. Каждая плитка должна плотно </a:t>
            </a:r>
            <a:r>
              <a:rPr lang="ru-RU" sz="2400" dirty="0" smtClean="0"/>
              <a:t>прилегать </a:t>
            </a:r>
            <a:r>
              <a:rPr lang="ru-RU" sz="2400" dirty="0"/>
              <a:t>к своим соседям без малейших зазоров.</a:t>
            </a:r>
          </a:p>
          <a:p>
            <a:pPr marL="0" indent="0" algn="just">
              <a:buNone/>
            </a:pPr>
            <a:r>
              <a:rPr lang="ru-RU" sz="2400" dirty="0"/>
              <a:t>    Мы подробно изучили тротуарную плитку, поняли принципы их построения. Увидели их широкое применение в жизни людей.</a:t>
            </a:r>
          </a:p>
        </p:txBody>
      </p:sp>
      <p:pic>
        <p:nvPicPr>
          <p:cNvPr id="4098" name="Picture 2" descr="http://eletsmuseum.ru/wp-content/uploads/2017/02/znak.jpg">
            <a:extLst>
              <a:ext uri="{FF2B5EF4-FFF2-40B4-BE49-F238E27FC236}">
                <a16:creationId xmlns:a16="http://schemas.microsoft.com/office/drawing/2014/main" xmlns="" id="{3924FF0F-68C7-480B-91B3-B73D6B2CF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34780"/>
            <a:ext cx="242088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87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008" y="1628800"/>
            <a:ext cx="7772400" cy="936104"/>
          </a:xfrm>
          <a:gradFill flip="none" rotWithShape="1">
            <a:gsLst>
              <a:gs pos="0">
                <a:srgbClr val="CCCCFF"/>
              </a:gs>
              <a:gs pos="100000">
                <a:srgbClr val="C4D6EB">
                  <a:alpha val="50000"/>
                </a:srgbClr>
              </a:gs>
            </a:gsLst>
            <a:lin ang="8100000" scaled="1"/>
            <a:tileRect/>
          </a:gradFill>
        </p:spPr>
        <p:txBody>
          <a:bodyPr/>
          <a:lstStyle/>
          <a:p>
            <a:r>
              <a:rPr lang="ru-RU" sz="2500" cap="none" dirty="0">
                <a:solidFill>
                  <a:schemeClr val="tx1"/>
                </a:solidFill>
              </a:rPr>
              <a:t>                            Расширить знания о </a:t>
            </a:r>
            <a:br>
              <a:rPr lang="ru-RU" sz="2500" cap="none" dirty="0">
                <a:solidFill>
                  <a:schemeClr val="tx1"/>
                </a:solidFill>
              </a:rPr>
            </a:br>
            <a:r>
              <a:rPr lang="ru-RU" sz="2500" cap="none" dirty="0">
                <a:solidFill>
                  <a:schemeClr val="tx1"/>
                </a:solidFill>
              </a:rPr>
              <a:t>                             тротуарной плитке</a:t>
            </a:r>
            <a:br>
              <a:rPr lang="ru-RU" sz="2500" cap="none" dirty="0">
                <a:solidFill>
                  <a:schemeClr val="tx1"/>
                </a:solidFill>
              </a:rPr>
            </a:br>
            <a:endParaRPr lang="ru-RU" sz="2500" u="sng" cap="none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008" y="704677"/>
            <a:ext cx="7772400" cy="780107"/>
          </a:xfrm>
        </p:spPr>
        <p:txBody>
          <a:bodyPr/>
          <a:lstStyle/>
          <a:p>
            <a:pPr algn="ctr"/>
            <a:r>
              <a:rPr lang="ru-RU" sz="5400" dirty="0"/>
              <a:t>Цели:</a:t>
            </a:r>
          </a:p>
        </p:txBody>
      </p:sp>
      <p:pic>
        <p:nvPicPr>
          <p:cNvPr id="1028" name="Picture 4" descr="https://c.pxhere.com/photos/3b/49/cobblestone_pavement_rock_granite_road_pattern_rough_surface-1138505.jpg!d">
            <a:extLst>
              <a:ext uri="{FF2B5EF4-FFF2-40B4-BE49-F238E27FC236}">
                <a16:creationId xmlns:a16="http://schemas.microsoft.com/office/drawing/2014/main" xmlns="" id="{B2F8A61F-51E8-4D99-A7A6-B238AAC6D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96952"/>
            <a:ext cx="4139952" cy="275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19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924944"/>
            <a:ext cx="8219256" cy="864096"/>
          </a:xfrm>
          <a:gradFill flip="none" rotWithShape="1">
            <a:gsLst>
              <a:gs pos="0">
                <a:srgbClr val="CCCCFF"/>
              </a:gs>
              <a:gs pos="100000">
                <a:srgbClr val="CCECFF">
                  <a:alpha val="50000"/>
                </a:srgbClr>
              </a:gs>
            </a:gsLst>
            <a:lin ang="8100000" scaled="1"/>
            <a:tileRect/>
          </a:gradFill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89652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47248" cy="3528392"/>
          </a:xfrm>
          <a:gradFill flip="none" rotWithShape="1">
            <a:gsLst>
              <a:gs pos="0">
                <a:srgbClr val="CCCCFF"/>
              </a:gs>
              <a:gs pos="100000">
                <a:srgbClr val="CCECFF">
                  <a:alpha val="50000"/>
                </a:srgbClr>
              </a:gs>
            </a:gsLst>
            <a:lin ang="8100000" scaled="1"/>
            <a:tileRect/>
          </a:gradFill>
        </p:spPr>
        <p:txBody>
          <a:bodyPr/>
          <a:lstStyle/>
          <a:p>
            <a:r>
              <a:rPr lang="ru-RU" sz="2000" dirty="0"/>
              <a:t>ИСПОЛЬЗУЕМЫЕ</a:t>
            </a:r>
            <a:br>
              <a:rPr lang="ru-RU" sz="2000" dirty="0"/>
            </a:br>
            <a:r>
              <a:rPr lang="ru-RU" sz="2000" dirty="0"/>
              <a:t>ИСТОЧНИКИ:</a:t>
            </a:r>
            <a:br>
              <a:rPr lang="ru-RU" sz="2000" dirty="0"/>
            </a:br>
            <a:r>
              <a:rPr lang="en-US" sz="2000" u="sng" dirty="0"/>
              <a:t>https://presentacii.ru/presentation/geometricheskie-figury-v-dizajne-trotuarnoj-plitki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en-US" sz="2000" dirty="0">
                <a:solidFill>
                  <a:srgbClr val="008000"/>
                </a:solidFill>
                <a:hlinkClick r:id="rId2"/>
              </a:rPr>
              <a:t>http://bouw.ru/article/kakie-vidi-trotuarnoy-plitki-bivayut</a:t>
            </a:r>
            <a:r>
              <a:rPr lang="ru-RU" sz="2000" dirty="0">
                <a:solidFill>
                  <a:srgbClr val="008000"/>
                </a:solidFill>
              </a:rPr>
              <a:t/>
            </a:r>
            <a:br>
              <a:rPr lang="ru-RU" sz="2000" dirty="0">
                <a:solidFill>
                  <a:srgbClr val="008000"/>
                </a:solidFill>
              </a:rPr>
            </a:br>
            <a:r>
              <a:rPr lang="ru-RU" sz="2000" u="sng" dirty="0"/>
              <a:t>Яндекс-картинки</a:t>
            </a:r>
            <a:br>
              <a:rPr lang="ru-RU" sz="2000" u="sng" dirty="0"/>
            </a:br>
            <a:r>
              <a:rPr lang="en-US" sz="2000" u="sng" dirty="0"/>
              <a:t>https://yandex.ru/search/?lr=10745&amp;text=</a:t>
            </a:r>
            <a:r>
              <a:rPr lang="ru-RU" sz="2000" u="sng" dirty="0"/>
              <a:t>тротуарная%20плитка</a:t>
            </a:r>
            <a:r>
              <a:rPr lang="ru-RU" sz="2000" dirty="0">
                <a:solidFill>
                  <a:srgbClr val="008000"/>
                </a:solidFill>
              </a:rPr>
              <a:t/>
            </a:r>
            <a:br>
              <a:rPr lang="ru-RU" sz="2000" dirty="0">
                <a:solidFill>
                  <a:srgbClr val="008000"/>
                </a:solidFill>
              </a:rPr>
            </a:br>
            <a:endParaRPr lang="ru-RU" sz="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96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7560840" cy="2448272"/>
          </a:xfrm>
          <a:gradFill flip="none" rotWithShape="1">
            <a:gsLst>
              <a:gs pos="0">
                <a:srgbClr val="CCCCFF"/>
              </a:gs>
              <a:gs pos="100000">
                <a:srgbClr val="C4D6EB">
                  <a:alpha val="50000"/>
                </a:srgbClr>
              </a:gs>
            </a:gsLst>
            <a:lin ang="8100000" scaled="1"/>
            <a:tileRect/>
          </a:gradFill>
        </p:spPr>
        <p:txBody>
          <a:bodyPr/>
          <a:lstStyle/>
          <a:p>
            <a:r>
              <a:rPr lang="ru-RU" sz="2500" cap="none" dirty="0">
                <a:solidFill>
                  <a:schemeClr val="tx1"/>
                </a:solidFill>
              </a:rPr>
              <a:t>1. Понять состав тротуарной плитки.</a:t>
            </a:r>
            <a:br>
              <a:rPr lang="ru-RU" sz="2500" cap="none" dirty="0">
                <a:solidFill>
                  <a:schemeClr val="tx1"/>
                </a:solidFill>
              </a:rPr>
            </a:br>
            <a:r>
              <a:rPr lang="ru-RU" sz="2500" cap="none" dirty="0">
                <a:solidFill>
                  <a:schemeClr val="tx1"/>
                </a:solidFill>
              </a:rPr>
              <a:t>2. Узнать как тротуарная плитка применяется в жизни человека.</a:t>
            </a:r>
            <a:br>
              <a:rPr lang="ru-RU" sz="2500" cap="none" dirty="0">
                <a:solidFill>
                  <a:schemeClr val="tx1"/>
                </a:solidFill>
              </a:rPr>
            </a:br>
            <a:r>
              <a:rPr lang="ru-RU" sz="2500" cap="none" dirty="0">
                <a:solidFill>
                  <a:schemeClr val="tx1"/>
                </a:solidFill>
              </a:rPr>
              <a:t>3. Понять из каких геометрических фигур может состоять тротуарная плитка.</a:t>
            </a:r>
            <a:br>
              <a:rPr lang="ru-RU" sz="2500" cap="none" dirty="0">
                <a:solidFill>
                  <a:schemeClr val="tx1"/>
                </a:solidFill>
              </a:rPr>
            </a:br>
            <a:r>
              <a:rPr lang="ru-RU" sz="2500" cap="none" dirty="0">
                <a:solidFill>
                  <a:schemeClr val="tx1"/>
                </a:solidFill>
              </a:rPr>
              <a:t>4. Проанализировать виды тротуарной плитки.</a:t>
            </a:r>
            <a:br>
              <a:rPr lang="ru-RU" sz="2500" cap="none" dirty="0">
                <a:solidFill>
                  <a:schemeClr val="tx1"/>
                </a:solidFill>
              </a:rPr>
            </a:br>
            <a:endParaRPr lang="ru-RU" sz="2500" u="sng" cap="none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008" y="704677"/>
            <a:ext cx="7772400" cy="780107"/>
          </a:xfrm>
        </p:spPr>
        <p:txBody>
          <a:bodyPr/>
          <a:lstStyle/>
          <a:p>
            <a:pPr algn="ctr"/>
            <a:r>
              <a:rPr lang="ru-RU" sz="5400" dirty="0"/>
              <a:t>Задачи:</a:t>
            </a:r>
          </a:p>
        </p:txBody>
      </p:sp>
      <p:pic>
        <p:nvPicPr>
          <p:cNvPr id="2052" name="Picture 4" descr="http://s1.pic.intmall.net/goods/201711/451899/6367400745.jpg">
            <a:extLst>
              <a:ext uri="{FF2B5EF4-FFF2-40B4-BE49-F238E27FC236}">
                <a16:creationId xmlns:a16="http://schemas.microsoft.com/office/drawing/2014/main" xmlns="" id="{995BDA56-E63B-49D9-B366-B4C86EE20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26768"/>
            <a:ext cx="2204864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92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916832"/>
            <a:ext cx="5423017" cy="1224136"/>
          </a:xfrm>
          <a:gradFill flip="none" rotWithShape="1">
            <a:gsLst>
              <a:gs pos="0">
                <a:srgbClr val="CCCCFF"/>
              </a:gs>
              <a:gs pos="100000">
                <a:srgbClr val="CCECFF">
                  <a:alpha val="50000"/>
                </a:srgbClr>
              </a:gs>
            </a:gsLst>
            <a:lin ang="8100000" scaled="1"/>
            <a:tileRect/>
          </a:gradFill>
        </p:spPr>
        <p:txBody>
          <a:bodyPr/>
          <a:lstStyle/>
          <a:p>
            <a:pPr algn="ctr"/>
            <a:r>
              <a:rPr lang="ru-RU" sz="3200" u="sng" cap="none" dirty="0">
                <a:solidFill>
                  <a:schemeClr val="tx1"/>
                </a:solidFill>
                <a:latin typeface="+mn-lt"/>
              </a:rPr>
              <a:t>Анализ</a:t>
            </a:r>
            <a:br>
              <a:rPr lang="ru-RU" sz="3200" u="sng" cap="none" dirty="0">
                <a:solidFill>
                  <a:schemeClr val="tx1"/>
                </a:solidFill>
                <a:latin typeface="+mn-lt"/>
              </a:rPr>
            </a:br>
            <a:r>
              <a:rPr lang="ru-RU" sz="3200" u="sng" cap="none" dirty="0">
                <a:solidFill>
                  <a:schemeClr val="tx1"/>
                </a:solidFill>
                <a:latin typeface="+mn-lt"/>
              </a:rPr>
              <a:t>Наблюдение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5536" y="764704"/>
            <a:ext cx="8568952" cy="864096"/>
          </a:xfrm>
        </p:spPr>
        <p:txBody>
          <a:bodyPr/>
          <a:lstStyle/>
          <a:p>
            <a:r>
              <a:rPr lang="ru-RU" sz="6000" dirty="0"/>
              <a:t>        Наши методы </a:t>
            </a:r>
          </a:p>
        </p:txBody>
      </p:sp>
      <p:pic>
        <p:nvPicPr>
          <p:cNvPr id="5122" name="Picture 2" descr="https://www.nastroy.net/pic/images/post/272389-1522818011.jpg">
            <a:extLst>
              <a:ext uri="{FF2B5EF4-FFF2-40B4-BE49-F238E27FC236}">
                <a16:creationId xmlns:a16="http://schemas.microsoft.com/office/drawing/2014/main" xmlns="" id="{02878135-75BE-43CA-A74E-D5FE8BB44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92" y="3717033"/>
            <a:ext cx="4700015" cy="264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64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1780" y="1268760"/>
            <a:ext cx="3960440" cy="2448272"/>
          </a:xfrm>
          <a:gradFill flip="none" rotWithShape="1">
            <a:gsLst>
              <a:gs pos="0">
                <a:srgbClr val="CCCCFF"/>
              </a:gs>
              <a:gs pos="100000">
                <a:srgbClr val="C4D6EB">
                  <a:alpha val="50000"/>
                </a:srgbClr>
              </a:gs>
            </a:gsLst>
            <a:lin ang="8100000" scaled="1"/>
            <a:tileRect/>
          </a:gradFill>
        </p:spPr>
        <p:txBody>
          <a:bodyPr/>
          <a:lstStyle/>
          <a:p>
            <a:pPr algn="ctr"/>
            <a:r>
              <a:rPr lang="ru-RU" sz="2500" u="sng" cap="none" dirty="0">
                <a:solidFill>
                  <a:schemeClr val="tx1"/>
                </a:solidFill>
              </a:rPr>
              <a:t/>
            </a:r>
            <a:br>
              <a:rPr lang="ru-RU" sz="2500" u="sng" cap="none" dirty="0">
                <a:solidFill>
                  <a:schemeClr val="tx1"/>
                </a:solidFill>
              </a:rPr>
            </a:br>
            <a:r>
              <a:rPr lang="ru-RU" sz="2500" u="sng" cap="none" dirty="0">
                <a:solidFill>
                  <a:schemeClr val="tx1"/>
                </a:solidFill>
              </a:rPr>
              <a:t>Асфальт</a:t>
            </a:r>
            <a:br>
              <a:rPr lang="ru-RU" sz="2500" u="sng" cap="none" dirty="0">
                <a:solidFill>
                  <a:schemeClr val="tx1"/>
                </a:solidFill>
              </a:rPr>
            </a:br>
            <a:r>
              <a:rPr lang="ru-RU" sz="2500" u="sng" cap="none" dirty="0">
                <a:solidFill>
                  <a:schemeClr val="tx1"/>
                </a:solidFill>
              </a:rPr>
              <a:t>Монолитный бетон</a:t>
            </a:r>
            <a:br>
              <a:rPr lang="ru-RU" sz="2500" u="sng" cap="none" dirty="0">
                <a:solidFill>
                  <a:schemeClr val="tx1"/>
                </a:solidFill>
              </a:rPr>
            </a:br>
            <a:r>
              <a:rPr lang="ru-RU" sz="2500" u="sng" cap="none" dirty="0">
                <a:solidFill>
                  <a:schemeClr val="tx1"/>
                </a:solidFill>
              </a:rPr>
              <a:t>Бетонные блоки и плиты</a:t>
            </a:r>
            <a:br>
              <a:rPr lang="ru-RU" sz="2500" u="sng" cap="none" dirty="0">
                <a:solidFill>
                  <a:schemeClr val="tx1"/>
                </a:solidFill>
              </a:rPr>
            </a:br>
            <a:r>
              <a:rPr lang="ru-RU" sz="2500" u="sng" cap="none" dirty="0">
                <a:solidFill>
                  <a:schemeClr val="tx1"/>
                </a:solidFill>
              </a:rPr>
              <a:t>Брусчатка</a:t>
            </a:r>
            <a:br>
              <a:rPr lang="ru-RU" sz="2500" u="sng" cap="none" dirty="0">
                <a:solidFill>
                  <a:schemeClr val="tx1"/>
                </a:solidFill>
              </a:rPr>
            </a:br>
            <a:r>
              <a:rPr lang="ru-RU" sz="2500" u="sng" cap="none" dirty="0">
                <a:solidFill>
                  <a:schemeClr val="tx1"/>
                </a:solidFill>
              </a:rPr>
              <a:t>Тротуарная плитка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88640"/>
            <a:ext cx="7416824" cy="936104"/>
          </a:xfrm>
        </p:spPr>
        <p:txBody>
          <a:bodyPr/>
          <a:lstStyle/>
          <a:p>
            <a:r>
              <a:rPr lang="ru-RU" sz="5400" dirty="0"/>
              <a:t> Дорожные покрытия</a:t>
            </a:r>
          </a:p>
        </p:txBody>
      </p:sp>
      <p:pic>
        <p:nvPicPr>
          <p:cNvPr id="6148" name="Picture 4" descr="http://horoshevka-gazeta.ru/wp-content/uploads/2017/08/hor2.jpg">
            <a:extLst>
              <a:ext uri="{FF2B5EF4-FFF2-40B4-BE49-F238E27FC236}">
                <a16:creationId xmlns:a16="http://schemas.microsoft.com/office/drawing/2014/main" xmlns="" id="{D635B1B9-3D06-45CE-8E3F-403695EE2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85084"/>
            <a:ext cx="3563888" cy="267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avenu-decor.com.ua/upload/iblock/0ba/0ba26b3082f6763847b71a7c3a646a93.jpg">
            <a:extLst>
              <a:ext uri="{FF2B5EF4-FFF2-40B4-BE49-F238E27FC236}">
                <a16:creationId xmlns:a16="http://schemas.microsoft.com/office/drawing/2014/main" xmlns="" id="{2C470857-FD48-474B-A4F6-9EEED973F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5084"/>
            <a:ext cx="2771800" cy="267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www.abw.by/photos/news/180672_1_350.jpg?v=">
            <a:extLst>
              <a:ext uri="{FF2B5EF4-FFF2-40B4-BE49-F238E27FC236}">
                <a16:creationId xmlns:a16="http://schemas.microsoft.com/office/drawing/2014/main" xmlns="" id="{A29512AB-D32B-4A65-8AD9-04AB915C8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332126"/>
            <a:ext cx="2404273" cy="231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23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591369" cy="5040560"/>
          </a:xfrm>
          <a:gradFill flip="none" rotWithShape="1">
            <a:gsLst>
              <a:gs pos="0">
                <a:srgbClr val="CCCCFF"/>
              </a:gs>
              <a:gs pos="100000">
                <a:srgbClr val="CCECFF">
                  <a:alpha val="50000"/>
                </a:srgbClr>
              </a:gs>
            </a:gsLst>
            <a:lin ang="8100000" scaled="1"/>
            <a:tileRect/>
          </a:gradFill>
        </p:spPr>
        <p:txBody>
          <a:bodyPr/>
          <a:lstStyle/>
          <a:p>
            <a:pPr algn="ctr"/>
            <a:r>
              <a:rPr lang="ru-RU" sz="2400" cap="none" dirty="0">
                <a:solidFill>
                  <a:schemeClr val="tx1"/>
                </a:solidFill>
                <a:latin typeface="+mn-lt"/>
              </a:rPr>
              <a:t>Технологичный материал, позволяющий производить укладку дорожек и площадок любых размеров и конфигураций. Укладка плитки по песчаному основанию придает покрытию множество преимуществ по сравнению со сплошным асфальтобетонным покрытием: </a:t>
            </a:r>
            <a:br>
              <a:rPr lang="ru-RU" sz="2400" cap="none" dirty="0">
                <a:solidFill>
                  <a:schemeClr val="tx1"/>
                </a:solidFill>
                <a:latin typeface="+mn-lt"/>
              </a:rPr>
            </a:br>
            <a:r>
              <a:rPr lang="ru-RU" sz="2400" cap="none" dirty="0">
                <a:solidFill>
                  <a:schemeClr val="tx1"/>
                </a:solidFill>
                <a:latin typeface="+mn-lt"/>
              </a:rPr>
              <a:t>Эстетические качества. </a:t>
            </a:r>
            <a:br>
              <a:rPr lang="ru-RU" sz="2400" cap="none" dirty="0">
                <a:solidFill>
                  <a:schemeClr val="tx1"/>
                </a:solidFill>
                <a:latin typeface="+mn-lt"/>
              </a:rPr>
            </a:br>
            <a:r>
              <a:rPr lang="ru-RU" sz="2400" cap="none" dirty="0">
                <a:solidFill>
                  <a:schemeClr val="tx1"/>
                </a:solidFill>
                <a:latin typeface="+mn-lt"/>
              </a:rPr>
              <a:t>Комфорт. </a:t>
            </a:r>
            <a:br>
              <a:rPr lang="ru-RU" sz="2400" cap="none" dirty="0">
                <a:solidFill>
                  <a:schemeClr val="tx1"/>
                </a:solidFill>
                <a:latin typeface="+mn-lt"/>
              </a:rPr>
            </a:br>
            <a:r>
              <a:rPr lang="ru-RU" sz="2400" cap="none" dirty="0" err="1">
                <a:solidFill>
                  <a:schemeClr val="tx1"/>
                </a:solidFill>
                <a:latin typeface="+mn-lt"/>
              </a:rPr>
              <a:t>Экологичность</a:t>
            </a:r>
            <a:r>
              <a:rPr lang="ru-RU" sz="2400" cap="none" dirty="0">
                <a:solidFill>
                  <a:schemeClr val="tx1"/>
                </a:solidFill>
                <a:latin typeface="+mn-lt"/>
              </a:rPr>
              <a:t>.</a:t>
            </a:r>
            <a:br>
              <a:rPr lang="ru-RU" sz="2400" cap="none" dirty="0">
                <a:solidFill>
                  <a:schemeClr val="tx1"/>
                </a:solidFill>
                <a:latin typeface="+mn-lt"/>
              </a:rPr>
            </a:br>
            <a:r>
              <a:rPr lang="ru-RU" sz="2400" cap="none" dirty="0">
                <a:solidFill>
                  <a:schemeClr val="tx1"/>
                </a:solidFill>
                <a:latin typeface="+mn-lt"/>
              </a:rPr>
              <a:t> Долговечность.</a:t>
            </a:r>
            <a:br>
              <a:rPr lang="ru-RU" sz="2400" cap="none" dirty="0">
                <a:solidFill>
                  <a:schemeClr val="tx1"/>
                </a:solidFill>
                <a:latin typeface="+mn-lt"/>
              </a:rPr>
            </a:br>
            <a:r>
              <a:rPr lang="ru-RU" sz="2400" cap="none" dirty="0">
                <a:solidFill>
                  <a:schemeClr val="tx1"/>
                </a:solidFill>
                <a:latin typeface="+mn-lt"/>
              </a:rPr>
              <a:t> Универсальность.</a:t>
            </a:r>
            <a:br>
              <a:rPr lang="ru-RU" sz="2400" cap="none" dirty="0">
                <a:solidFill>
                  <a:schemeClr val="tx1"/>
                </a:solidFill>
                <a:latin typeface="+mn-lt"/>
              </a:rPr>
            </a:br>
            <a:r>
              <a:rPr lang="ru-RU" sz="2400" cap="none" dirty="0">
                <a:solidFill>
                  <a:schemeClr val="tx1"/>
                </a:solidFill>
                <a:latin typeface="+mn-lt"/>
              </a:rPr>
              <a:t> Простота обслуживания. </a:t>
            </a:r>
            <a:br>
              <a:rPr lang="ru-RU" sz="2400" cap="none" dirty="0">
                <a:solidFill>
                  <a:schemeClr val="tx1"/>
                </a:solidFill>
                <a:latin typeface="+mn-lt"/>
              </a:rPr>
            </a:br>
            <a:r>
              <a:rPr lang="ru-RU" sz="2400" cap="none" dirty="0">
                <a:solidFill>
                  <a:schemeClr val="tx1"/>
                </a:solidFill>
                <a:latin typeface="+mn-lt"/>
              </a:rPr>
              <a:t>Экономичность. </a:t>
            </a:r>
            <a:endParaRPr lang="ru-RU" sz="2400" u="sng" cap="none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115616" y="260648"/>
            <a:ext cx="6912768" cy="936104"/>
          </a:xfrm>
        </p:spPr>
        <p:txBody>
          <a:bodyPr/>
          <a:lstStyle/>
          <a:p>
            <a:r>
              <a:rPr lang="ru-RU" sz="6000" dirty="0"/>
              <a:t>Тротуарная плитка</a:t>
            </a:r>
          </a:p>
        </p:txBody>
      </p:sp>
    </p:spTree>
    <p:extLst>
      <p:ext uri="{BB962C8B-B14F-4D97-AF65-F5344CB8AC3E}">
        <p14:creationId xmlns:p14="http://schemas.microsoft.com/office/powerpoint/2010/main" val="67956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08912" cy="2520280"/>
          </a:xfrm>
        </p:spPr>
        <p:txBody>
          <a:bodyPr/>
          <a:lstStyle/>
          <a:p>
            <a:r>
              <a:rPr lang="ru-RU" sz="6600" dirty="0"/>
              <a:t>Тротуарная плитка в</a:t>
            </a:r>
            <a:br>
              <a:rPr lang="ru-RU" sz="6600" dirty="0"/>
            </a:br>
            <a:r>
              <a:rPr lang="ru-RU" sz="6600" dirty="0"/>
              <a:t>Старой </a:t>
            </a:r>
            <a:r>
              <a:rPr lang="ru-RU" sz="6600" dirty="0" err="1"/>
              <a:t>Купавне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87437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/>
          <a:lstStyle/>
          <a:p>
            <a:r>
              <a:rPr lang="ru-RU" dirty="0"/>
              <a:t>Магазин «Мебельный»</a:t>
            </a:r>
            <a:br>
              <a:rPr lang="ru-RU" dirty="0"/>
            </a:br>
            <a:r>
              <a:rPr lang="ru-RU" dirty="0"/>
              <a:t>(Чкалова 11)</a:t>
            </a:r>
          </a:p>
        </p:txBody>
      </p:sp>
      <p:sp>
        <p:nvSpPr>
          <p:cNvPr id="14" name="Объект 6">
            <a:extLst>
              <a:ext uri="{FF2B5EF4-FFF2-40B4-BE49-F238E27FC236}">
                <a16:creationId xmlns:a16="http://schemas.microsoft.com/office/drawing/2014/main" xmlns="" id="{AB2ACEC6-7A26-426B-B107-595BFBB16D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2120" y="1584563"/>
            <a:ext cx="1996250" cy="161898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Плитка «Клевера видная » </a:t>
            </a: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334F3D0-A350-444E-985B-D240DA9E8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3284984"/>
            <a:ext cx="4816267" cy="316835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E85FAF6-8423-4015-97C9-50176EC95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584563"/>
            <a:ext cx="4032448" cy="283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7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МБОУ СОШ № 34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91" y="1670074"/>
            <a:ext cx="2539568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556792"/>
            <a:ext cx="2539568" cy="452596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5"/>
          <a:stretch/>
        </p:blipFill>
        <p:spPr bwMode="auto">
          <a:xfrm>
            <a:off x="2559138" y="3933056"/>
            <a:ext cx="4041775" cy="262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 bwMode="auto">
          <a:xfrm>
            <a:off x="3617967" y="1760385"/>
            <a:ext cx="1908065" cy="984539"/>
          </a:xfrm>
          <a:prstGeom prst="rect">
            <a:avLst/>
          </a:prstGeom>
          <a:gradFill rotWithShape="1">
            <a:gsLst>
              <a:gs pos="0">
                <a:srgbClr val="CCFF66"/>
              </a:gs>
              <a:gs pos="50000">
                <a:srgbClr val="99CC00">
                  <a:alpha val="39999"/>
                </a:srgbClr>
              </a:gs>
              <a:gs pos="100000">
                <a:srgbClr val="CCFF66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kern="0" dirty="0"/>
              <a:t>Плитка «Кирпич» </a:t>
            </a:r>
          </a:p>
        </p:txBody>
      </p:sp>
    </p:spTree>
    <p:extLst>
      <p:ext uri="{BB962C8B-B14F-4D97-AF65-F5344CB8AC3E}">
        <p14:creationId xmlns:p14="http://schemas.microsoft.com/office/powerpoint/2010/main" val="35324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Свойства делимости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Тема Offic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Свойства делимости</Template>
  <TotalTime>1974</TotalTime>
  <Words>215</Words>
  <Application>Microsoft Office PowerPoint</Application>
  <PresentationFormat>Экран (4:3)</PresentationFormat>
  <Paragraphs>42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Garamond</vt:lpstr>
      <vt:lpstr>Презентация Свойства делимости</vt:lpstr>
      <vt:lpstr>Геометрические фигуры в дизайне тротуарной плитки</vt:lpstr>
      <vt:lpstr>                            Расширить знания о                               тротуарной плитке </vt:lpstr>
      <vt:lpstr>1. Понять состав тротуарной плитки. 2. Узнать как тротуарная плитка применяется в жизни человека. 3. Понять из каких геометрических фигур может состоять тротуарная плитка. 4. Проанализировать виды тротуарной плитки. </vt:lpstr>
      <vt:lpstr>Анализ Наблюдение</vt:lpstr>
      <vt:lpstr> Асфальт Монолитный бетон Бетонные блоки и плиты Брусчатка Тротуарная плитка</vt:lpstr>
      <vt:lpstr>Технологичный материал, позволяющий производить укладку дорожек и площадок любых размеров и конфигураций. Укладка плитки по песчаному основанию придает покрытию множество преимуществ по сравнению со сплошным асфальтобетонным покрытием:  Эстетические качества.  Комфорт.  Экологичность.  Долговечность.  Универсальность.  Простота обслуживания.  Экономичность. </vt:lpstr>
      <vt:lpstr>Тротуарная плитка в Старой Купавне</vt:lpstr>
      <vt:lpstr>Магазин «Мебельный» (Чкалова 11)</vt:lpstr>
      <vt:lpstr>МБОУ СОШ № 34</vt:lpstr>
      <vt:lpstr>ЗАГС</vt:lpstr>
      <vt:lpstr>СКВЕР БОЕВОЙ СЛАВЫ</vt:lpstr>
      <vt:lpstr>Парк (Фонтан-ротонда)</vt:lpstr>
      <vt:lpstr>Улица Разина</vt:lpstr>
      <vt:lpstr>Тротуарная плитка в других городах</vt:lpstr>
      <vt:lpstr>Монино</vt:lpstr>
      <vt:lpstr>Тульский кремль</vt:lpstr>
      <vt:lpstr>Кучино</vt:lpstr>
      <vt:lpstr>Многоугольник Шестиугольник Пятиугольник Четырехугольник Треугольник</vt:lpstr>
      <vt:lpstr>Вывод</vt:lpstr>
      <vt:lpstr>Спасибо за внимание!</vt:lpstr>
      <vt:lpstr>ИСПОЛЬЗУЕМЫЕ ИСТОЧНИКИ: https://presentacii.ru/presentation/geometricheskie-figury-v-dizajne-trotuarnoj-plitki http://bouw.ru/article/kakie-vidi-trotuarnoy-plitki-bivayut Яндекс-картинки https://yandex.ru/search/?lr=10745&amp;text=тротуарная%20плитка 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Свойства делимости</dc:title>
  <dc:creator>Admin</dc:creator>
  <cp:lastModifiedBy>User</cp:lastModifiedBy>
  <cp:revision>120</cp:revision>
  <dcterms:created xsi:type="dcterms:W3CDTF">2016-01-16T11:24:50Z</dcterms:created>
  <dcterms:modified xsi:type="dcterms:W3CDTF">2018-12-20T07:25:42Z</dcterms:modified>
</cp:coreProperties>
</file>