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66" r:id="rId3"/>
    <p:sldId id="258" r:id="rId4"/>
    <p:sldId id="271" r:id="rId5"/>
    <p:sldId id="272" r:id="rId6"/>
    <p:sldId id="273" r:id="rId7"/>
    <p:sldId id="307" r:id="rId8"/>
    <p:sldId id="274" r:id="rId9"/>
    <p:sldId id="275" r:id="rId10"/>
    <p:sldId id="289" r:id="rId11"/>
    <p:sldId id="294" r:id="rId12"/>
    <p:sldId id="277" r:id="rId13"/>
    <p:sldId id="278" r:id="rId14"/>
    <p:sldId id="279" r:id="rId15"/>
    <p:sldId id="261" r:id="rId16"/>
    <p:sldId id="29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C8D39-8BBA-4821-B164-257E006215F2}" type="datetimeFigureOut">
              <a:rPr lang="ru-RU" smtClean="0"/>
              <a:pPr/>
              <a:t>17.05.2018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3D29F-5FD8-4B31-8401-1BC5EC080F6B}" type="slidenum">
              <a:rPr lang="ru-RU" smtClean="0"/>
              <a:pPr/>
              <a:t>‹#›</a:t>
            </a:fld>
            <a:endParaRPr lang="ru-RU"/>
          </a:p>
        </p:txBody>
      </p:sp>
    </p:spTree>
    <p:extLst>
      <p:ext uri="{BB962C8B-B14F-4D97-AF65-F5344CB8AC3E}">
        <p14:creationId xmlns:p14="http://schemas.microsoft.com/office/powerpoint/2010/main" xmlns="" val="412382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transition spd="slow">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17.05.2018</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thruBlk="1"/>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tgif.ru/OGON/ogon025.gif" TargetMode="Externa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hyperlink" Target="http://www.ljplus.ru/img4/s/w/swonder85/th_w400_d180c507c702a93adc0721c9a24fe791.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video" Target="file:///C:\Documents%20and%20Settings\&#1062;&#1077;&#1079;&#1072;&#1088;&#1100;\&#1056;&#1072;&#1073;&#1086;&#1095;&#1080;&#1081;%20&#1089;&#1090;&#1086;&#1083;\&#1041;&#1080;&#1090;&#1074;&#1072;%20&#1079;&#1072;%20&#1052;&#1086;&#1089;&#1082;&#1074;&#1091;\&#1041;&#1080;&#1090;&#1074;&#1072;%20&#1087;&#1086;&#1076;%20&#1052;&#1086;&#1089;&#1082;&#1074;&#1086;&#1081;_Archos_.avi"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file:///C:\Documents%20and%20Settings\&#1062;&#1077;&#1079;&#1072;&#1088;&#1100;\&#1056;&#1072;&#1073;&#1086;&#1095;&#1080;&#1081;%20&#1089;&#1090;&#1086;&#1083;\&#1041;&#1080;&#1090;&#1074;&#1072;%20&#1079;&#1072;%20&#1052;&#1086;&#1089;&#1082;&#1074;&#1091;\&#1041;&#1077;&#1079;%20&#1085;&#1072;&#1079;&#1074;&#1072;&#1085;&#1080;&#1103;.mp3" TargetMode="Externa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81ed8ffc0d90.jpg"/>
          <p:cNvPicPr>
            <a:picLocks noChangeAspect="1"/>
          </p:cNvPicPr>
          <p:nvPr/>
        </p:nvPicPr>
        <p:blipFill>
          <a:blip r:embed="rId2"/>
          <a:stretch>
            <a:fillRect/>
          </a:stretch>
        </p:blipFill>
        <p:spPr>
          <a:xfrm>
            <a:off x="642910" y="500042"/>
            <a:ext cx="7620000" cy="5381625"/>
          </a:xfrm>
          <a:prstGeom prst="rect">
            <a:avLst/>
          </a:prstGeom>
        </p:spPr>
      </p:pic>
      <p:sp>
        <p:nvSpPr>
          <p:cNvPr id="13" name="Прямоугольник 12"/>
          <p:cNvSpPr/>
          <p:nvPr/>
        </p:nvSpPr>
        <p:spPr>
          <a:xfrm>
            <a:off x="108000" y="99000"/>
            <a:ext cx="8928000" cy="6660000"/>
          </a:xfrm>
          <a:prstGeom prst="rect">
            <a:avLst/>
          </a:prstGeom>
          <a:noFill/>
          <a:ln w="3175">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8" descr="Картинка 94 из 132">
            <a:hlinkClick r:id="rId3"/>
          </p:cNvPr>
          <p:cNvPicPr>
            <a:picLocks noChangeAspect="1" noChangeArrowheads="1" noCrop="1"/>
          </p:cNvPicPr>
          <p:nvPr/>
        </p:nvPicPr>
        <p:blipFill>
          <a:blip r:embed="rId4"/>
          <a:stretch>
            <a:fillRect/>
          </a:stretch>
        </p:blipFill>
        <p:spPr bwMode="auto">
          <a:xfrm>
            <a:off x="6286512" y="3128970"/>
            <a:ext cx="1333500" cy="1371600"/>
          </a:xfrm>
          <a:prstGeom prst="rect">
            <a:avLst/>
          </a:prstGeom>
          <a:noFill/>
          <a:ln>
            <a:noFill/>
          </a:ln>
        </p:spPr>
      </p:pic>
      <p:sp>
        <p:nvSpPr>
          <p:cNvPr id="4" name="TextBox 3"/>
          <p:cNvSpPr txBox="1"/>
          <p:nvPr/>
        </p:nvSpPr>
        <p:spPr>
          <a:xfrm>
            <a:off x="428596" y="5072074"/>
            <a:ext cx="8131778" cy="1446550"/>
          </a:xfrm>
          <a:prstGeom prst="rect">
            <a:avLst/>
          </a:prstGeom>
          <a:noFill/>
        </p:spPr>
        <p:txBody>
          <a:bodyPr wrap="none" rtlCol="0">
            <a:spAutoFit/>
          </a:bodyPr>
          <a:lstStyle/>
          <a:p>
            <a:r>
              <a:rPr lang="ru-RU" sz="8800" dirty="0" smtClean="0">
                <a:ln w="19050">
                  <a:solidFill>
                    <a:schemeClr val="tx1"/>
                  </a:solidFill>
                </a:ln>
                <a:solidFill>
                  <a:srgbClr val="FF0000"/>
                </a:solidFill>
                <a:effectLst>
                  <a:glow rad="101600">
                    <a:schemeClr val="tx1">
                      <a:alpha val="60000"/>
                    </a:schemeClr>
                  </a:glow>
                </a:effectLst>
                <a:latin typeface="Times New Roman" pitchFamily="18" charset="0"/>
                <a:cs typeface="Times New Roman" pitchFamily="18" charset="0"/>
              </a:rPr>
              <a:t>Битва за Москву</a:t>
            </a:r>
            <a:endParaRPr lang="ru-RU" sz="8800" dirty="0">
              <a:ln w="19050">
                <a:solidFill>
                  <a:schemeClr val="tx1"/>
                </a:solidFill>
              </a:ln>
              <a:solidFill>
                <a:srgbClr val="FF0000"/>
              </a:solidFill>
              <a:effectLst>
                <a:glow rad="101600">
                  <a:schemeClr val="tx1">
                    <a:alpha val="60000"/>
                  </a:schemeClr>
                </a:glow>
              </a:effectLst>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10" repeatCount="indefinite" fill="hold" nodeType="withEffect">
                                  <p:stCondLst>
                                    <p:cond delay="0"/>
                                  </p:stCondLst>
                                  <p:endCondLst>
                                    <p:cond evt="onNext" delay="0">
                                      <p:tgtEl>
                                        <p:sldTgt/>
                                      </p:tgtEl>
                                    </p:cond>
                                  </p:endCondLst>
                                  <p:childTnLst>
                                    <p:animClr clrSpc="hsl" dir="ccw">
                                      <p:cBhvr>
                                        <p:cTn id="6" dur="2000" fill="hold"/>
                                        <p:tgtEl>
                                          <p:spTgt spid="13"/>
                                        </p:tgtEl>
                                        <p:attrNameLst>
                                          <p:attrName>stroke.color</p:attrName>
                                        </p:attrNameLst>
                                      </p:cBhvr>
                                      <p:to>
                                        <a:schemeClr val="bg1"/>
                                      </p:to>
                                    </p:animClr>
                                    <p:set>
                                      <p:cBhvr>
                                        <p:cTn id="7" dur="2000" fill="hold"/>
                                        <p:tgtEl>
                                          <p:spTgt spid="1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00" y="191136"/>
            <a:ext cx="8928000" cy="523220"/>
          </a:xfrm>
          <a:prstGeom prst="rect">
            <a:avLst/>
          </a:prstGeom>
        </p:spPr>
        <p:txBody>
          <a:bodyPr wrap="square">
            <a:spAutoFit/>
          </a:bodyPr>
          <a:lstStyle/>
          <a:p>
            <a:pPr algn="ctr"/>
            <a:r>
              <a:rPr lang="ru-RU" sz="2800" b="1" dirty="0" smtClean="0">
                <a:solidFill>
                  <a:schemeClr val="bg1"/>
                </a:solidFill>
              </a:rPr>
              <a:t>Война все больше обретала черты народной.</a:t>
            </a:r>
            <a:endParaRPr lang="ru-RU" sz="2800" b="1" dirty="0">
              <a:solidFill>
                <a:schemeClr val="bg1"/>
              </a:solidFill>
            </a:endParaRPr>
          </a:p>
        </p:txBody>
      </p:sp>
      <p:sp>
        <p:nvSpPr>
          <p:cNvPr id="4" name="Прямоугольник 3"/>
          <p:cNvSpPr/>
          <p:nvPr/>
        </p:nvSpPr>
        <p:spPr>
          <a:xfrm>
            <a:off x="108000" y="5401591"/>
            <a:ext cx="8928000" cy="1384995"/>
          </a:xfrm>
          <a:prstGeom prst="rect">
            <a:avLst/>
          </a:prstGeom>
        </p:spPr>
        <p:txBody>
          <a:bodyPr wrap="square">
            <a:spAutoFit/>
          </a:bodyPr>
          <a:lstStyle/>
          <a:p>
            <a:pPr algn="ctr"/>
            <a:r>
              <a:rPr lang="ru-RU" sz="2800" b="1" dirty="0" smtClean="0"/>
              <a:t>Мирное население участвовало в сооружении оборонительных рубежей, </a:t>
            </a:r>
            <a:r>
              <a:rPr lang="ru-RU" sz="2800" b="1" dirty="0" smtClean="0"/>
              <a:t>вступало в </a:t>
            </a:r>
            <a:r>
              <a:rPr lang="ru-RU" sz="2800" b="1" dirty="0" smtClean="0"/>
              <a:t>народное ополчение</a:t>
            </a:r>
            <a:endParaRPr lang="ru-RU" sz="2800" b="1" dirty="0"/>
          </a:p>
        </p:txBody>
      </p:sp>
      <p:pic>
        <p:nvPicPr>
          <p:cNvPr id="6" name="Рисунок 5" descr="800px-Battle_of_Moscow.jpg"/>
          <p:cNvPicPr>
            <a:picLocks noChangeAspect="1"/>
          </p:cNvPicPr>
          <p:nvPr/>
        </p:nvPicPr>
        <p:blipFill>
          <a:blip r:embed="rId2"/>
          <a:stretch>
            <a:fillRect/>
          </a:stretch>
        </p:blipFill>
        <p:spPr>
          <a:xfrm>
            <a:off x="1142976" y="857232"/>
            <a:ext cx="6572296" cy="457596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2"/>
          <p:cNvSpPr txBox="1">
            <a:spLocks/>
          </p:cNvSpPr>
          <p:nvPr/>
        </p:nvSpPr>
        <p:spPr>
          <a:xfrm>
            <a:off x="108000" y="5886024"/>
            <a:ext cx="8928000" cy="972000"/>
          </a:xfrm>
          <a:prstGeom prst="rect">
            <a:avLst/>
          </a:prstGeom>
        </p:spPr>
        <p:txBody>
          <a:bodyPr>
            <a:normAutofit/>
          </a:bodyPr>
          <a:lstStyle/>
          <a:p>
            <a:pPr marL="342900" marR="0" lvl="0" algn="ctr" defTabSz="914400" rtl="0" eaLnBrk="1" fontAlgn="auto" latinLnBrk="0" hangingPunct="1">
              <a:spcAft>
                <a:spcPts val="0"/>
              </a:spcAft>
              <a:buClrTx/>
              <a:buSzTx/>
              <a:tabLst/>
              <a:defRPr/>
            </a:pPr>
            <a:r>
              <a:rPr kumimoji="0" lang="ru-RU" sz="2800" b="1" i="0" u="none" strike="noStrike" kern="1200" cap="none" spc="0" normalizeH="0" baseline="0" noProof="0" dirty="0" smtClean="0">
                <a:ln>
                  <a:noFill/>
                </a:ln>
                <a:solidFill>
                  <a:schemeClr val="tx1"/>
                </a:solidFill>
                <a:uLnTx/>
                <a:uFillTx/>
                <a:ea typeface="+mn-ea"/>
                <a:cs typeface="+mn-cs"/>
              </a:rPr>
              <a:t>Мужчин, ушедших на фронт, заменили женщины, старики, подростки. </a:t>
            </a:r>
          </a:p>
          <a:p>
            <a:pPr marL="342900" marR="0" lvl="0" indent="-342900" algn="l" defTabSz="914400" rtl="0" eaLnBrk="1" fontAlgn="auto" latinLnBrk="0" hangingPunct="1">
              <a:spcAft>
                <a:spcPts val="0"/>
              </a:spcAft>
              <a:buClrTx/>
              <a:buSzTx/>
              <a:buFont typeface="Arial" pitchFamily="34" charset="0"/>
              <a:buChar char="•"/>
              <a:tabLst/>
              <a:defRPr/>
            </a:pPr>
            <a:endParaRPr kumimoji="0" lang="ru-RU" sz="2800" b="0" i="0" u="none" strike="noStrike" kern="1200" cap="none" spc="0" normalizeH="0" baseline="0" noProof="0" dirty="0">
              <a:ln>
                <a:noFill/>
              </a:ln>
              <a:solidFill>
                <a:schemeClr val="tx1"/>
              </a:solidFill>
              <a:uLnTx/>
              <a:uFillTx/>
              <a:ea typeface="+mn-ea"/>
              <a:cs typeface="+mn-cs"/>
            </a:endParaRPr>
          </a:p>
        </p:txBody>
      </p:sp>
      <p:sp>
        <p:nvSpPr>
          <p:cNvPr id="4" name="Прямоугольник 3"/>
          <p:cNvSpPr/>
          <p:nvPr/>
        </p:nvSpPr>
        <p:spPr>
          <a:xfrm>
            <a:off x="108000" y="-24"/>
            <a:ext cx="8928000" cy="954107"/>
          </a:xfrm>
          <a:prstGeom prst="rect">
            <a:avLst/>
          </a:prstGeom>
        </p:spPr>
        <p:txBody>
          <a:bodyPr wrap="square">
            <a:spAutoFit/>
          </a:bodyPr>
          <a:lstStyle/>
          <a:p>
            <a:pPr marL="342900" lvl="0" algn="ctr">
              <a:defRPr/>
            </a:pPr>
            <a:r>
              <a:rPr lang="ru-RU" sz="2800" b="1" dirty="0" smtClean="0">
                <a:solidFill>
                  <a:schemeClr val="bg1"/>
                </a:solidFill>
              </a:rPr>
              <a:t>Днем и ночью работали московские заводы. </a:t>
            </a:r>
          </a:p>
          <a:p>
            <a:pPr marL="342900" lvl="0" algn="ctr">
              <a:defRPr/>
            </a:pPr>
            <a:r>
              <a:rPr lang="ru-RU" sz="2800" b="1" dirty="0" smtClean="0">
                <a:solidFill>
                  <a:schemeClr val="bg1"/>
                </a:solidFill>
              </a:rPr>
              <a:t>Они готовили оружие для борьбы с врагом. </a:t>
            </a:r>
          </a:p>
        </p:txBody>
      </p:sp>
      <p:pic>
        <p:nvPicPr>
          <p:cNvPr id="5" name="Picture 4" descr="Картинка 11 из 43"/>
          <p:cNvPicPr>
            <a:picLocks noChangeAspect="1" noChangeArrowheads="1"/>
          </p:cNvPicPr>
          <p:nvPr/>
        </p:nvPicPr>
        <p:blipFill>
          <a:blip r:embed="rId2"/>
          <a:srcRect/>
          <a:stretch>
            <a:fillRect/>
          </a:stretch>
        </p:blipFill>
        <p:spPr bwMode="auto">
          <a:xfrm>
            <a:off x="821521" y="1085506"/>
            <a:ext cx="7500958" cy="462951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00" y="142852"/>
            <a:ext cx="8928000" cy="954107"/>
          </a:xfrm>
          <a:prstGeom prst="rect">
            <a:avLst/>
          </a:prstGeom>
        </p:spPr>
        <p:txBody>
          <a:bodyPr wrap="square">
            <a:spAutoFit/>
          </a:bodyPr>
          <a:lstStyle/>
          <a:p>
            <a:pPr algn="ctr"/>
            <a:r>
              <a:rPr lang="ru-RU" sz="2800" b="1" dirty="0" smtClean="0">
                <a:solidFill>
                  <a:schemeClr val="bg1"/>
                </a:solidFill>
              </a:rPr>
              <a:t>15 октября Государственный Комитет обороны СССР принял решение об эвакуации Москвы.</a:t>
            </a:r>
            <a:endParaRPr lang="ru-RU" sz="2800" b="1" dirty="0">
              <a:solidFill>
                <a:schemeClr val="bg1"/>
              </a:solidFill>
            </a:endParaRPr>
          </a:p>
        </p:txBody>
      </p:sp>
      <p:sp>
        <p:nvSpPr>
          <p:cNvPr id="3" name="Прямоугольник 2"/>
          <p:cNvSpPr/>
          <p:nvPr/>
        </p:nvSpPr>
        <p:spPr>
          <a:xfrm>
            <a:off x="108000" y="5401591"/>
            <a:ext cx="8928000" cy="1384995"/>
          </a:xfrm>
          <a:prstGeom prst="rect">
            <a:avLst/>
          </a:prstGeom>
        </p:spPr>
        <p:txBody>
          <a:bodyPr wrap="square">
            <a:spAutoFit/>
          </a:bodyPr>
          <a:lstStyle/>
          <a:p>
            <a:pPr algn="ctr"/>
            <a:r>
              <a:rPr lang="ru-RU" sz="2800" b="1" dirty="0" smtClean="0"/>
              <a:t>С 20 октября ГКО ввёл в Москве и в прилегающих районах осадное положение, в срочном порядке сюда перебросились все резервы.</a:t>
            </a:r>
            <a:endParaRPr lang="ru-RU" sz="2800" b="1" dirty="0"/>
          </a:p>
        </p:txBody>
      </p:sp>
      <p:pic>
        <p:nvPicPr>
          <p:cNvPr id="6" name="Рисунок 5" descr="0_55f0_13ba78eb_XL.jpg"/>
          <p:cNvPicPr>
            <a:picLocks noChangeAspect="1"/>
          </p:cNvPicPr>
          <p:nvPr/>
        </p:nvPicPr>
        <p:blipFill>
          <a:blip r:embed="rId2"/>
          <a:stretch>
            <a:fillRect/>
          </a:stretch>
        </p:blipFill>
        <p:spPr>
          <a:xfrm>
            <a:off x="1747030" y="1157286"/>
            <a:ext cx="5649940" cy="416969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00" y="115179"/>
            <a:ext cx="8928000" cy="954107"/>
          </a:xfrm>
          <a:prstGeom prst="rect">
            <a:avLst/>
          </a:prstGeom>
        </p:spPr>
        <p:txBody>
          <a:bodyPr wrap="square">
            <a:spAutoFit/>
          </a:bodyPr>
          <a:lstStyle/>
          <a:p>
            <a:pPr algn="ctr"/>
            <a:r>
              <a:rPr lang="ru-RU" sz="2800" b="1" dirty="0" smtClean="0"/>
              <a:t>7 ноября 1941 г. на Красной площади состоялся парад войск по случаю </a:t>
            </a:r>
            <a:r>
              <a:rPr lang="en-US" sz="2800" b="1" dirty="0" smtClean="0"/>
              <a:t>XXIV </a:t>
            </a:r>
            <a:r>
              <a:rPr lang="ru-RU" sz="2800" b="1" dirty="0" smtClean="0"/>
              <a:t>годовщины Великого Октября</a:t>
            </a:r>
            <a:r>
              <a:rPr lang="ru-RU" sz="2800" b="1" dirty="0" smtClean="0">
                <a:solidFill>
                  <a:schemeClr val="bg1"/>
                </a:solidFill>
              </a:rPr>
              <a:t>. </a:t>
            </a:r>
            <a:endParaRPr lang="ru-RU" sz="2800" b="1" dirty="0">
              <a:solidFill>
                <a:schemeClr val="bg1"/>
              </a:solidFill>
            </a:endParaRPr>
          </a:p>
        </p:txBody>
      </p:sp>
      <p:sp>
        <p:nvSpPr>
          <p:cNvPr id="4" name="Прямоугольник 3"/>
          <p:cNvSpPr/>
          <p:nvPr/>
        </p:nvSpPr>
        <p:spPr>
          <a:xfrm>
            <a:off x="108000" y="6286520"/>
            <a:ext cx="8928000" cy="540000"/>
          </a:xfrm>
          <a:prstGeom prst="rect">
            <a:avLst/>
          </a:prstGeom>
        </p:spPr>
        <p:txBody>
          <a:bodyPr wrap="square">
            <a:spAutoFit/>
          </a:bodyPr>
          <a:lstStyle/>
          <a:p>
            <a:pPr algn="ctr"/>
            <a:r>
              <a:rPr lang="ru-RU" sz="2800" b="1" dirty="0" smtClean="0"/>
              <a:t>Часть войск сразу после парада отправлялась на фронт. </a:t>
            </a:r>
            <a:endParaRPr lang="ru-RU" sz="2800" b="1" dirty="0"/>
          </a:p>
        </p:txBody>
      </p:sp>
      <p:pic>
        <p:nvPicPr>
          <p:cNvPr id="5" name="Рисунок 4" descr="Battle_of_moscow10.jpg"/>
          <p:cNvPicPr>
            <a:picLocks noChangeAspect="1"/>
          </p:cNvPicPr>
          <p:nvPr/>
        </p:nvPicPr>
        <p:blipFill>
          <a:blip r:embed="rId2"/>
          <a:stretch>
            <a:fillRect/>
          </a:stretch>
        </p:blipFill>
        <p:spPr>
          <a:xfrm>
            <a:off x="857224" y="1199801"/>
            <a:ext cx="7429552" cy="5015281"/>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descr="c92bf92cc9ae.jpg"/>
          <p:cNvPicPr>
            <a:picLocks noChangeAspect="1"/>
          </p:cNvPicPr>
          <p:nvPr/>
        </p:nvPicPr>
        <p:blipFill>
          <a:blip r:embed="rId3"/>
          <a:stretch>
            <a:fillRect/>
          </a:stretch>
        </p:blipFill>
        <p:spPr>
          <a:xfrm>
            <a:off x="214282" y="1214422"/>
            <a:ext cx="6096000" cy="500066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Картинка 4 из 79">
            <a:hlinkClick r:id="rId4"/>
          </p:cNvPr>
          <p:cNvPicPr>
            <a:picLocks noChangeAspect="1" noChangeArrowheads="1"/>
          </p:cNvPicPr>
          <p:nvPr/>
        </p:nvPicPr>
        <p:blipFill>
          <a:blip r:embed="rId5"/>
          <a:srcRect/>
          <a:stretch>
            <a:fillRect/>
          </a:stretch>
        </p:blipFill>
        <p:spPr bwMode="auto">
          <a:xfrm flipH="1">
            <a:off x="5857868" y="1214422"/>
            <a:ext cx="3286132" cy="50006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0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000" y="5429264"/>
            <a:ext cx="8928000" cy="1384995"/>
          </a:xfrm>
          <a:prstGeom prst="rect">
            <a:avLst/>
          </a:prstGeom>
        </p:spPr>
        <p:txBody>
          <a:bodyPr wrap="square">
            <a:spAutoFit/>
          </a:bodyPr>
          <a:lstStyle/>
          <a:p>
            <a:pPr algn="ctr"/>
            <a:r>
              <a:rPr lang="ru-RU" sz="2800" b="1" dirty="0" smtClean="0"/>
              <a:t>16-18 ноября, под командованием Василия </a:t>
            </a:r>
            <a:r>
              <a:rPr lang="ru-RU" sz="2800" b="1" dirty="0" err="1" smtClean="0"/>
              <a:t>Клочкова</a:t>
            </a:r>
            <a:r>
              <a:rPr lang="ru-RU" sz="2800" b="1" dirty="0" smtClean="0"/>
              <a:t>, 28 панфиловцев сорвали прорыв немецких танков у разъезда </a:t>
            </a:r>
            <a:r>
              <a:rPr lang="ru-RU" sz="2800" b="1" dirty="0" err="1" smtClean="0"/>
              <a:t>Дубосеково</a:t>
            </a:r>
            <a:r>
              <a:rPr lang="ru-RU" sz="2800" b="1" dirty="0" smtClean="0"/>
              <a:t> под Волоколамском</a:t>
            </a:r>
            <a:endParaRPr lang="ru-RU" sz="2800" b="1" dirty="0"/>
          </a:p>
        </p:txBody>
      </p:sp>
      <p:sp>
        <p:nvSpPr>
          <p:cNvPr id="2" name="Прямоугольник 1"/>
          <p:cNvSpPr/>
          <p:nvPr/>
        </p:nvSpPr>
        <p:spPr>
          <a:xfrm>
            <a:off x="142860" y="71414"/>
            <a:ext cx="8858280" cy="523220"/>
          </a:xfrm>
          <a:prstGeom prst="rect">
            <a:avLst/>
          </a:prstGeom>
          <a:ln>
            <a:noFill/>
          </a:ln>
        </p:spPr>
        <p:txBody>
          <a:bodyPr wrap="square">
            <a:spAutoFit/>
          </a:bodyPr>
          <a:lstStyle/>
          <a:p>
            <a:pPr algn="ctr"/>
            <a:r>
              <a:rPr lang="ru-RU" sz="2800" b="1" dirty="0" smtClean="0"/>
              <a:t>«Велика Россия, а отступать некуда – позади Москва»</a:t>
            </a:r>
            <a:endParaRPr lang="ru-RU" sz="2800" b="1" dirty="0"/>
          </a:p>
        </p:txBody>
      </p:sp>
      <p:sp>
        <p:nvSpPr>
          <p:cNvPr id="6" name="Прямоугольник 5"/>
          <p:cNvSpPr/>
          <p:nvPr/>
        </p:nvSpPr>
        <p:spPr>
          <a:xfrm>
            <a:off x="5429256" y="642918"/>
            <a:ext cx="3072957" cy="523220"/>
          </a:xfrm>
          <a:prstGeom prst="rect">
            <a:avLst/>
          </a:prstGeom>
        </p:spPr>
        <p:txBody>
          <a:bodyPr wrap="none">
            <a:spAutoFit/>
          </a:bodyPr>
          <a:lstStyle/>
          <a:p>
            <a:r>
              <a:rPr lang="en-US" sz="2800" dirty="0" smtClean="0"/>
              <a:t>(</a:t>
            </a:r>
            <a:r>
              <a:rPr lang="ru-RU" sz="2800" dirty="0" smtClean="0"/>
              <a:t>Василий Клочков</a:t>
            </a:r>
            <a:r>
              <a:rPr lang="en-US" sz="2800" dirty="0" smtClean="0"/>
              <a:t>)</a:t>
            </a:r>
            <a:endParaRPr lang="ru-RU" sz="2800" dirty="0"/>
          </a:p>
        </p:txBody>
      </p:sp>
      <p:pic>
        <p:nvPicPr>
          <p:cNvPr id="5" name="Picture 4" descr="Картинка 14 из 68"/>
          <p:cNvPicPr>
            <a:picLocks noChangeAspect="1" noChangeArrowheads="1"/>
          </p:cNvPicPr>
          <p:nvPr/>
        </p:nvPicPr>
        <p:blipFill>
          <a:blip r:embed="rId2"/>
          <a:srcRect/>
          <a:stretch>
            <a:fillRect/>
          </a:stretch>
        </p:blipFill>
        <p:spPr bwMode="auto">
          <a:xfrm>
            <a:off x="428628" y="758673"/>
            <a:ext cx="3214678" cy="4527715"/>
          </a:xfrm>
          <a:prstGeom prst="rect">
            <a:avLst/>
          </a:prstGeom>
          <a:ln w="88900" cap="sq" cmpd="thickThin">
            <a:solidFill>
              <a:srgbClr val="000000"/>
            </a:solidFill>
            <a:prstDash val="solid"/>
            <a:miter lim="800000"/>
          </a:ln>
          <a:effectLst>
            <a:innerShdw blurRad="76200">
              <a:srgbClr val="000000"/>
            </a:innerShdw>
          </a:effectLst>
        </p:spPr>
      </p:pic>
      <p:pic>
        <p:nvPicPr>
          <p:cNvPr id="8" name="Picture 4" descr="Картинка 18 из 55"/>
          <p:cNvPicPr>
            <a:picLocks noChangeAspect="1" noChangeArrowheads="1"/>
          </p:cNvPicPr>
          <p:nvPr/>
        </p:nvPicPr>
        <p:blipFill>
          <a:blip r:embed="rId3"/>
          <a:stretch>
            <a:fillRect/>
          </a:stretch>
        </p:blipFill>
        <p:spPr bwMode="auto">
          <a:xfrm rot="420148">
            <a:off x="3023321" y="2053026"/>
            <a:ext cx="5741746" cy="307183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Битва под Москвой_Archos_.avi">
            <a:hlinkClick r:id="" action="ppaction://media"/>
          </p:cNvPr>
          <p:cNvPicPr>
            <a:picLocks noRot="1" noChangeAspect="1"/>
          </p:cNvPicPr>
          <p:nvPr>
            <a:videoFile r:link="rId1"/>
          </p:nvPr>
        </p:nvPicPr>
        <p:blipFill>
          <a:blip r:embed="rId3"/>
          <a:stretch>
            <a:fillRect/>
          </a:stretch>
        </p:blipFill>
        <p:spPr>
          <a:xfrm>
            <a:off x="1214414" y="1785926"/>
            <a:ext cx="6286544" cy="3592311"/>
          </a:xfrm>
          <a:prstGeom prst="rect">
            <a:avLst/>
          </a:prstGeom>
          <a:ln w="228600" cap="sq" cmpd="thickThin">
            <a:solidFill>
              <a:srgbClr val="000000"/>
            </a:solidFill>
            <a:prstDash val="solid"/>
            <a:miter lim="800000"/>
          </a:ln>
          <a:effectLst>
            <a:innerShdw blurRad="76200">
              <a:srgbClr val="000000"/>
            </a:innerShdw>
          </a:effectLst>
        </p:spPr>
      </p:pic>
      <p:sp>
        <p:nvSpPr>
          <p:cNvPr id="6" name="Прямоугольник 5"/>
          <p:cNvSpPr/>
          <p:nvPr/>
        </p:nvSpPr>
        <p:spPr>
          <a:xfrm>
            <a:off x="0" y="5657671"/>
            <a:ext cx="8928000" cy="1200329"/>
          </a:xfrm>
          <a:prstGeom prst="rect">
            <a:avLst/>
          </a:prstGeom>
        </p:spPr>
        <p:txBody>
          <a:bodyPr wrap="square">
            <a:spAutoFit/>
          </a:bodyPr>
          <a:lstStyle/>
          <a:p>
            <a:pPr lvl="0" indent="450850" algn="just" fontAlgn="base">
              <a:spcBef>
                <a:spcPct val="0"/>
              </a:spcBef>
              <a:spcAft>
                <a:spcPct val="0"/>
              </a:spcAft>
            </a:pPr>
            <a:r>
              <a:rPr lang="ru-RU" sz="2400" b="1" dirty="0" smtClean="0">
                <a:ln>
                  <a:solidFill>
                    <a:schemeClr val="bg1"/>
                  </a:solidFill>
                </a:ln>
                <a:latin typeface="Times New Roman" pitchFamily="18" charset="0"/>
                <a:ea typeface="Times New Roman" pitchFamily="18" charset="0"/>
                <a:cs typeface="Times New Roman" pitchFamily="18" charset="0"/>
              </a:rPr>
              <a:t>За короткий срок советскими войсками были освобождены свыше 11 тыс. населенных пунктов, Московская и Тульская области. Враг отброшен на 100-350 км.</a:t>
            </a:r>
            <a:endParaRPr lang="ru-RU" sz="2400" b="1" dirty="0" smtClean="0">
              <a:ln>
                <a:solidFill>
                  <a:schemeClr val="bg1"/>
                </a:solidFill>
              </a:ln>
              <a:latin typeface="Times New Roman" pitchFamily="18" charset="0"/>
              <a:cs typeface="Times New Roman" pitchFamily="18" charset="0"/>
            </a:endParaRPr>
          </a:p>
        </p:txBody>
      </p:sp>
      <p:sp>
        <p:nvSpPr>
          <p:cNvPr id="7" name="TextBox 6"/>
          <p:cNvSpPr txBox="1"/>
          <p:nvPr/>
        </p:nvSpPr>
        <p:spPr>
          <a:xfrm>
            <a:off x="108000" y="71414"/>
            <a:ext cx="8928000" cy="1631216"/>
          </a:xfrm>
          <a:prstGeom prst="rect">
            <a:avLst/>
          </a:prstGeom>
          <a:noFill/>
        </p:spPr>
        <p:txBody>
          <a:bodyPr wrap="square" rtlCol="0">
            <a:spAutoFit/>
          </a:bodyPr>
          <a:lstStyle/>
          <a:p>
            <a:pPr algn="ctr"/>
            <a:r>
              <a:rPr lang="ru-RU" sz="2400" b="1" dirty="0" smtClean="0">
                <a:ln>
                  <a:solidFill>
                    <a:schemeClr val="tx1"/>
                  </a:solidFill>
                </a:ln>
                <a:latin typeface="Times New Roman" pitchFamily="18" charset="0"/>
                <a:cs typeface="Times New Roman" pitchFamily="18" charset="0"/>
              </a:rPr>
              <a:t>С 5 на 6 декабря 1941 г. началось успешное контрнаступление советских войск</a:t>
            </a:r>
            <a:r>
              <a:rPr lang="ru-RU" sz="2400" b="1" dirty="0" smtClean="0">
                <a:ln>
                  <a:solidFill>
                    <a:schemeClr val="tx1"/>
                  </a:solidFill>
                </a:ln>
                <a:latin typeface="Times New Roman" pitchFamily="18" charset="0"/>
                <a:cs typeface="Times New Roman" pitchFamily="18" charset="0"/>
              </a:rPr>
              <a:t>. </a:t>
            </a:r>
            <a:r>
              <a:rPr lang="ru-RU" sz="2400" dirty="0" smtClean="0"/>
              <a:t>8 декабря Гитлер издал Директиву № 39 о переходе к обороне на всех участках фронта</a:t>
            </a:r>
            <a:r>
              <a:rPr lang="ru-RU" sz="2400" dirty="0" smtClean="0">
                <a:solidFill>
                  <a:schemeClr val="bg1"/>
                </a:solidFill>
              </a:rPr>
              <a:t>.</a:t>
            </a:r>
            <a:endParaRPr lang="ru-RU" sz="2400" dirty="0" smtClean="0">
              <a:solidFill>
                <a:schemeClr val="bg1"/>
              </a:solidFill>
            </a:endParaRPr>
          </a:p>
          <a:p>
            <a:pPr algn="ctr"/>
            <a:endParaRPr lang="ru-RU" sz="2800" b="1" dirty="0">
              <a:ln>
                <a:solidFill>
                  <a:schemeClr val="tx1"/>
                </a:solidFill>
              </a:ln>
              <a:solidFill>
                <a:schemeClr val="bg1"/>
              </a:solidFill>
            </a:endParaRPr>
          </a:p>
        </p:txBody>
      </p:sp>
      <p:pic>
        <p:nvPicPr>
          <p:cNvPr id="8" name="Рисунок 7" descr="b14fe1b9-3cda-49bb-a3b6-69c2056fabf7.jpg"/>
          <p:cNvPicPr>
            <a:picLocks noChangeAspect="1"/>
          </p:cNvPicPr>
          <p:nvPr/>
        </p:nvPicPr>
        <p:blipFill>
          <a:blip r:embed="rId4"/>
          <a:stretch>
            <a:fillRect/>
          </a:stretch>
        </p:blipFill>
        <p:spPr>
          <a:xfrm>
            <a:off x="1000100" y="1357298"/>
            <a:ext cx="6715172" cy="4217360"/>
          </a:xfrm>
          <a:prstGeom prst="rect">
            <a:avLst/>
          </a:prstGeom>
          <a:ln w="88900" cap="sq" cmpd="thickThin">
            <a:solidFill>
              <a:srgbClr val="000000"/>
            </a:solidFill>
            <a:prstDash val="solid"/>
            <a:miter lim="800000"/>
          </a:ln>
          <a:effectLst>
            <a:innerShdw blurRad="76200">
              <a:srgbClr val="000000"/>
            </a:innerShdw>
          </a:effectLst>
        </p:spPr>
      </p:pic>
      <p:pic>
        <p:nvPicPr>
          <p:cNvPr id="11" name="Рисунок 10" descr="568179941.jpg"/>
          <p:cNvPicPr>
            <a:picLocks noChangeAspect="1"/>
          </p:cNvPicPr>
          <p:nvPr/>
        </p:nvPicPr>
        <p:blipFill>
          <a:blip r:embed="rId5"/>
          <a:stretch>
            <a:fillRect/>
          </a:stretch>
        </p:blipFill>
        <p:spPr>
          <a:xfrm>
            <a:off x="1000100" y="1357298"/>
            <a:ext cx="6715172" cy="428905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Картинка 42 из 27207"/>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12" descr="Картинка 3 из 18736"/>
          <p:cNvPicPr>
            <a:picLocks noChangeAspect="1" noChangeArrowheads="1"/>
          </p:cNvPicPr>
          <p:nvPr/>
        </p:nvPicPr>
        <p:blipFill>
          <a:blip r:embed="rId3">
            <a:clrChange>
              <a:clrFrom>
                <a:srgbClr val="FDFDFD"/>
              </a:clrFrom>
              <a:clrTo>
                <a:srgbClr val="FDFDFD">
                  <a:alpha val="0"/>
                </a:srgbClr>
              </a:clrTo>
            </a:clrChange>
          </a:blip>
          <a:srcRect/>
          <a:stretch>
            <a:fillRect/>
          </a:stretch>
        </p:blipFill>
        <p:spPr bwMode="auto">
          <a:xfrm>
            <a:off x="6643702" y="285728"/>
            <a:ext cx="2331379" cy="4357718"/>
          </a:xfrm>
          <a:prstGeom prst="rect">
            <a:avLst/>
          </a:prstGeom>
          <a:noFill/>
        </p:spPr>
      </p:pic>
      <p:sp>
        <p:nvSpPr>
          <p:cNvPr id="2" name="Прямоугольник 1"/>
          <p:cNvSpPr/>
          <p:nvPr/>
        </p:nvSpPr>
        <p:spPr>
          <a:xfrm>
            <a:off x="108000" y="5429264"/>
            <a:ext cx="8928000" cy="1384995"/>
          </a:xfrm>
          <a:prstGeom prst="rect">
            <a:avLst/>
          </a:prstGeom>
        </p:spPr>
        <p:txBody>
          <a:bodyPr wrap="square">
            <a:spAutoFit/>
          </a:bodyPr>
          <a:lstStyle/>
          <a:p>
            <a:pPr algn="ctr"/>
            <a:r>
              <a:rPr lang="ru-RU" sz="2800" b="1" dirty="0" smtClean="0">
                <a:ln>
                  <a:solidFill>
                    <a:sysClr val="windowText" lastClr="000000"/>
                  </a:solidFill>
                </a:ln>
                <a:solidFill>
                  <a:schemeClr val="bg1"/>
                </a:solidFill>
              </a:rPr>
              <a:t>8 мая 1965 года </a:t>
            </a:r>
          </a:p>
          <a:p>
            <a:pPr algn="ctr"/>
            <a:r>
              <a:rPr lang="ru-RU" sz="2800" b="1" dirty="0" smtClean="0">
                <a:ln>
                  <a:solidFill>
                    <a:sysClr val="windowText" lastClr="000000"/>
                  </a:solidFill>
                </a:ln>
                <a:solidFill>
                  <a:schemeClr val="bg1"/>
                </a:solidFill>
              </a:rPr>
              <a:t>Москве было присвоено почетное звание </a:t>
            </a:r>
          </a:p>
          <a:p>
            <a:pPr algn="ctr"/>
            <a:r>
              <a:rPr lang="ru-RU" sz="2800" b="1" dirty="0" smtClean="0">
                <a:ln>
                  <a:solidFill>
                    <a:sysClr val="windowText" lastClr="000000"/>
                  </a:solidFill>
                </a:ln>
                <a:solidFill>
                  <a:schemeClr val="bg1"/>
                </a:solidFill>
              </a:rPr>
              <a:t>«город-герой» </a:t>
            </a:r>
          </a:p>
        </p:txBody>
      </p:sp>
      <p:pic>
        <p:nvPicPr>
          <p:cNvPr id="5" name="Рисунок 4" descr="091351af80f2cbd5254237b67c110c66.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Без названия.mp3">
            <a:hlinkClick r:id="" action="ppaction://media"/>
          </p:cNvPr>
          <p:cNvPicPr>
            <a:picLocks noRot="1" noChangeAspect="1"/>
          </p:cNvPicPr>
          <p:nvPr>
            <a:audioFile r:link="rId1"/>
          </p:nvPr>
        </p:nvPicPr>
        <p:blipFill>
          <a:blip r:embed="rId3"/>
          <a:stretch>
            <a:fillRect/>
          </a:stretch>
        </p:blipFill>
        <p:spPr>
          <a:xfrm>
            <a:off x="8143900" y="6429396"/>
            <a:ext cx="304800" cy="304800"/>
          </a:xfrm>
          <a:prstGeom prst="rect">
            <a:avLst/>
          </a:prstGeom>
        </p:spPr>
      </p:pic>
      <p:sp>
        <p:nvSpPr>
          <p:cNvPr id="2" name="Прямоугольник 1"/>
          <p:cNvSpPr/>
          <p:nvPr/>
        </p:nvSpPr>
        <p:spPr>
          <a:xfrm>
            <a:off x="108000" y="36964"/>
            <a:ext cx="8928000" cy="2677656"/>
          </a:xfrm>
          <a:prstGeom prst="rect">
            <a:avLst/>
          </a:prstGeom>
        </p:spPr>
        <p:txBody>
          <a:bodyPr wrap="square">
            <a:spAutoFit/>
          </a:bodyPr>
          <a:lstStyle/>
          <a:p>
            <a:pPr algn="just"/>
            <a:r>
              <a:rPr lang="ru-RU" sz="2800" dirty="0" smtClean="0">
                <a:latin typeface="Monotype Corsiva" pitchFamily="66" charset="0"/>
              </a:rPr>
              <a:t>«Первоочередной целью отныне является война с Россией, исход которой должен решить судьбу мира. Ничто меня не испугает, никакие так называемые нормы международного права, никакие договоры не удержат меня от того, чтобы использовать представившееся мне преимущество. Грядущая война будет неслыханно кровавой и жестокой».</a:t>
            </a:r>
            <a:endParaRPr lang="ru-RU" sz="2800" dirty="0">
              <a:latin typeface="Monotype Corsiva" pitchFamily="66" charset="0"/>
            </a:endParaRPr>
          </a:p>
        </p:txBody>
      </p:sp>
      <p:sp>
        <p:nvSpPr>
          <p:cNvPr id="3" name="Прямоугольник 2"/>
          <p:cNvSpPr/>
          <p:nvPr/>
        </p:nvSpPr>
        <p:spPr>
          <a:xfrm>
            <a:off x="6000760" y="2714620"/>
            <a:ext cx="2728504" cy="523220"/>
          </a:xfrm>
          <a:prstGeom prst="rect">
            <a:avLst/>
          </a:prstGeom>
        </p:spPr>
        <p:txBody>
          <a:bodyPr wrap="none">
            <a:spAutoFit/>
          </a:bodyPr>
          <a:lstStyle/>
          <a:p>
            <a:pPr algn="just"/>
            <a:r>
              <a:rPr lang="ru-RU" sz="2800" dirty="0" smtClean="0">
                <a:solidFill>
                  <a:schemeClr val="bg1"/>
                </a:solidFill>
              </a:rPr>
              <a:t>(</a:t>
            </a:r>
            <a:r>
              <a:rPr lang="ru-RU" sz="2800" dirty="0" smtClean="0"/>
              <a:t>Адольф Гитлер) </a:t>
            </a:r>
            <a:endParaRPr lang="ru-RU" sz="2800" dirty="0"/>
          </a:p>
        </p:txBody>
      </p:sp>
      <p:grpSp>
        <p:nvGrpSpPr>
          <p:cNvPr id="14" name="Группа 13"/>
          <p:cNvGrpSpPr/>
          <p:nvPr/>
        </p:nvGrpSpPr>
        <p:grpSpPr>
          <a:xfrm>
            <a:off x="0" y="3325676"/>
            <a:ext cx="9144032" cy="3389460"/>
            <a:chOff x="-32" y="3254238"/>
            <a:chExt cx="9144064" cy="3389472"/>
          </a:xfrm>
        </p:grpSpPr>
        <p:pic>
          <p:nvPicPr>
            <p:cNvPr id="35844" name="Picture 4" descr="http://historic.ru/news/item/f00/s15/n0001537/pic/000000.jpg"/>
            <p:cNvPicPr>
              <a:picLocks noChangeAspect="1" noChangeArrowheads="1"/>
            </p:cNvPicPr>
            <p:nvPr/>
          </p:nvPicPr>
          <p:blipFill>
            <a:blip r:embed="rId4"/>
            <a:srcRect l="18997"/>
            <a:stretch>
              <a:fillRect/>
            </a:stretch>
          </p:blipFill>
          <p:spPr bwMode="auto">
            <a:xfrm>
              <a:off x="-32" y="3254238"/>
              <a:ext cx="2436903" cy="3389472"/>
            </a:xfrm>
            <a:prstGeom prst="rect">
              <a:avLst/>
            </a:prstGeom>
            <a:noFill/>
            <a:ln>
              <a:solidFill>
                <a:schemeClr val="tx1"/>
              </a:solidFill>
            </a:ln>
          </p:spPr>
        </p:pic>
        <p:pic>
          <p:nvPicPr>
            <p:cNvPr id="35850" name="Picture 10" descr="Бенито Муссолини"/>
            <p:cNvPicPr>
              <a:picLocks noChangeAspect="1" noChangeArrowheads="1"/>
            </p:cNvPicPr>
            <p:nvPr/>
          </p:nvPicPr>
          <p:blipFill>
            <a:blip r:embed="rId5"/>
            <a:srcRect/>
            <a:stretch>
              <a:fillRect/>
            </a:stretch>
          </p:blipFill>
          <p:spPr bwMode="auto">
            <a:xfrm>
              <a:off x="2428858" y="3259710"/>
              <a:ext cx="2410256" cy="3384000"/>
            </a:xfrm>
            <a:prstGeom prst="rect">
              <a:avLst/>
            </a:prstGeom>
            <a:noFill/>
            <a:ln>
              <a:solidFill>
                <a:schemeClr val="tx1"/>
              </a:solidFill>
            </a:ln>
          </p:spPr>
        </p:pic>
        <p:pic>
          <p:nvPicPr>
            <p:cNvPr id="35852" name="Picture 12" descr="http://bigpicture.ru/wp-content/uploads/2009/09/295.jpg"/>
            <p:cNvPicPr>
              <a:picLocks noChangeAspect="1" noChangeArrowheads="1"/>
            </p:cNvPicPr>
            <p:nvPr/>
          </p:nvPicPr>
          <p:blipFill>
            <a:blip r:embed="rId6"/>
            <a:srcRect/>
            <a:stretch>
              <a:fillRect/>
            </a:stretch>
          </p:blipFill>
          <p:spPr bwMode="auto">
            <a:xfrm>
              <a:off x="4786314" y="3259710"/>
              <a:ext cx="2352001" cy="3384000"/>
            </a:xfrm>
            <a:prstGeom prst="rect">
              <a:avLst/>
            </a:prstGeom>
            <a:noFill/>
            <a:ln>
              <a:solidFill>
                <a:schemeClr val="tx1"/>
              </a:solidFill>
            </a:ln>
          </p:spPr>
        </p:pic>
        <p:pic>
          <p:nvPicPr>
            <p:cNvPr id="35854" name="Picture 14" descr="http://tsushima.su/uploads/wars/ww2/pr/hitler.jpg"/>
            <p:cNvPicPr>
              <a:picLocks noChangeAspect="1" noChangeArrowheads="1"/>
            </p:cNvPicPr>
            <p:nvPr/>
          </p:nvPicPr>
          <p:blipFill>
            <a:blip r:embed="rId7" cstate="print"/>
            <a:srcRect/>
            <a:stretch>
              <a:fillRect/>
            </a:stretch>
          </p:blipFill>
          <p:spPr bwMode="auto">
            <a:xfrm>
              <a:off x="6928029" y="3259710"/>
              <a:ext cx="2216003" cy="3384000"/>
            </a:xfrm>
            <a:prstGeom prst="rect">
              <a:avLst/>
            </a:prstGeom>
            <a:noFill/>
            <a:ln>
              <a:solidFill>
                <a:schemeClr val="tx1"/>
              </a:solidFill>
            </a:ln>
          </p:spPr>
        </p:pic>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Bundesarchiv_Bild_101I-209-0076-02%2C_Russland%2C_Georg-Hans_Reinhardt%2C_Walter_Kr%C3%BCger.jpg"/>
          <p:cNvPicPr>
            <a:picLocks noChangeAspect="1"/>
          </p:cNvPicPr>
          <p:nvPr/>
        </p:nvPicPr>
        <p:blipFill>
          <a:blip r:embed="rId3"/>
          <a:srcRect b="6542"/>
          <a:stretch>
            <a:fillRect/>
          </a:stretch>
        </p:blipFill>
        <p:spPr>
          <a:xfrm>
            <a:off x="2428860" y="714356"/>
            <a:ext cx="5965912" cy="3714776"/>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9" name="Рисунок 8" descr="417px-Bundesarchiv_Bild_146-1985-037-34A%2C_Russland%2C_Generaloberst_Adolf_Strau%C3%9F.jpg"/>
          <p:cNvPicPr>
            <a:picLocks noChangeAspect="1"/>
          </p:cNvPicPr>
          <p:nvPr/>
        </p:nvPicPr>
        <p:blipFill>
          <a:blip r:embed="rId4"/>
          <a:srcRect t="1042" r="4236" b="1041"/>
          <a:stretch>
            <a:fillRect/>
          </a:stretch>
        </p:blipFill>
        <p:spPr>
          <a:xfrm>
            <a:off x="714348" y="1643050"/>
            <a:ext cx="3185839" cy="4679201"/>
          </a:xfrm>
          <a:prstGeom prst="rect">
            <a:avLst/>
          </a:prstGeom>
          <a:solidFill>
            <a:schemeClr val="accent1">
              <a:alpha val="39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2" name="Рисунок 1" descr="05S0117i.bmp"/>
          <p:cNvPicPr>
            <a:picLocks noChangeAspect="1"/>
          </p:cNvPicPr>
          <p:nvPr/>
        </p:nvPicPr>
        <p:blipFill>
          <a:blip r:embed="rId5"/>
          <a:stretch>
            <a:fillRect/>
          </a:stretch>
        </p:blipFill>
        <p:spPr>
          <a:xfrm rot="488402">
            <a:off x="5980228" y="3457409"/>
            <a:ext cx="2627482" cy="2924134"/>
          </a:xfrm>
          <a:prstGeom prst="rect">
            <a:avLst/>
          </a:prstGeom>
          <a:noFill/>
          <a:ln>
            <a:noFill/>
          </a:ln>
        </p:spPr>
      </p:pic>
      <p:sp>
        <p:nvSpPr>
          <p:cNvPr id="6" name="Прямоугольник 5"/>
          <p:cNvSpPr/>
          <p:nvPr/>
        </p:nvSpPr>
        <p:spPr>
          <a:xfrm>
            <a:off x="0" y="-24"/>
            <a:ext cx="9144000" cy="954107"/>
          </a:xfrm>
          <a:prstGeom prst="rect">
            <a:avLst/>
          </a:prstGeom>
        </p:spPr>
        <p:txBody>
          <a:bodyPr wrap="square">
            <a:spAutoFit/>
          </a:bodyPr>
          <a:lstStyle/>
          <a:p>
            <a:pPr algn="ctr"/>
            <a:r>
              <a:rPr lang="ru-RU" sz="2800" b="1" dirty="0" smtClean="0"/>
              <a:t>Москва – конечная цель группы армий «Центр» плана нападения Германии на СССР «Барбаросса» </a:t>
            </a:r>
            <a:endParaRPr lang="ru-RU" sz="2800" b="1"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00" y="-24"/>
            <a:ext cx="8928000" cy="954107"/>
          </a:xfrm>
          <a:prstGeom prst="rect">
            <a:avLst/>
          </a:prstGeom>
          <a:ln>
            <a:noFill/>
          </a:ln>
        </p:spPr>
        <p:txBody>
          <a:bodyPr wrap="square">
            <a:spAutoFit/>
          </a:bodyPr>
          <a:lstStyle/>
          <a:p>
            <a:pPr algn="ctr"/>
            <a:r>
              <a:rPr lang="ru-RU" sz="2800" b="1" dirty="0" smtClean="0"/>
              <a:t>Оборонительные сражения лета 1941 года срывали график немецкого наступления</a:t>
            </a:r>
            <a:endParaRPr lang="ru-RU" sz="2800" b="1" dirty="0"/>
          </a:p>
        </p:txBody>
      </p:sp>
      <p:pic>
        <p:nvPicPr>
          <p:cNvPr id="6" name="Picture 3" descr="C:\Documents and Settings\Admin\Рабочий стол\Новая папка\21.jpg"/>
          <p:cNvPicPr>
            <a:picLocks noChangeAspect="1" noChangeArrowheads="1"/>
          </p:cNvPicPr>
          <p:nvPr/>
        </p:nvPicPr>
        <p:blipFill>
          <a:blip r:embed="rId2"/>
          <a:srcRect/>
          <a:stretch>
            <a:fillRect/>
          </a:stretch>
        </p:blipFill>
        <p:spPr bwMode="auto">
          <a:xfrm flipH="1">
            <a:off x="403586" y="1314024"/>
            <a:ext cx="8336828" cy="5544000"/>
          </a:xfrm>
          <a:prstGeom prst="rect">
            <a:avLst/>
          </a:prstGeom>
          <a:ln>
            <a:noFill/>
          </a:ln>
          <a:effectLst>
            <a:softEdge rad="635000"/>
          </a:effectLst>
        </p:spPr>
      </p:pic>
      <p:pic>
        <p:nvPicPr>
          <p:cNvPr id="4" name="Picture 2" descr="G:\БИТВА ПОД МОСКВОЙ\23.jpg"/>
          <p:cNvPicPr>
            <a:picLocks noChangeAspect="1" noChangeArrowheads="1"/>
          </p:cNvPicPr>
          <p:nvPr/>
        </p:nvPicPr>
        <p:blipFill>
          <a:blip r:embed="rId3"/>
          <a:srcRect/>
          <a:stretch>
            <a:fillRect/>
          </a:stretch>
        </p:blipFill>
        <p:spPr bwMode="auto">
          <a:xfrm>
            <a:off x="108013" y="1285860"/>
            <a:ext cx="8927975" cy="5580000"/>
          </a:xfrm>
          <a:prstGeom prst="rect">
            <a:avLst/>
          </a:prstGeom>
          <a:ln>
            <a:noFill/>
          </a:ln>
          <a:effectLst>
            <a:softEdge rad="317500"/>
          </a:effectLst>
        </p:spPr>
      </p:pic>
      <p:pic>
        <p:nvPicPr>
          <p:cNvPr id="5" name="Picture 2" descr="G:\БИТВА ПОД МОСКВОЙ\35.jpg"/>
          <p:cNvPicPr>
            <a:picLocks noChangeAspect="1" noChangeArrowheads="1"/>
          </p:cNvPicPr>
          <p:nvPr/>
        </p:nvPicPr>
        <p:blipFill>
          <a:blip r:embed="rId4"/>
          <a:srcRect/>
          <a:stretch>
            <a:fillRect/>
          </a:stretch>
        </p:blipFill>
        <p:spPr bwMode="auto">
          <a:xfrm>
            <a:off x="138339" y="1242000"/>
            <a:ext cx="8867323" cy="5616000"/>
          </a:xfrm>
          <a:prstGeom prst="rect">
            <a:avLst/>
          </a:prstGeom>
          <a:ln>
            <a:noFill/>
          </a:ln>
          <a:effectLst>
            <a:softEdge rad="317500"/>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900"/>
                                        <p:tgtEl>
                                          <p:spTgt spid="6"/>
                                        </p:tgtEl>
                                      </p:cBhvr>
                                    </p:animEffect>
                                  </p:childTnLst>
                                </p:cTn>
                              </p:par>
                            </p:childTnLst>
                          </p:cTn>
                        </p:par>
                        <p:par>
                          <p:cTn id="8" fill="hold">
                            <p:stCondLst>
                              <p:cond delay="89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9000"/>
                                        <p:tgtEl>
                                          <p:spTgt spid="4"/>
                                        </p:tgtEl>
                                      </p:cBhvr>
                                    </p:animEffect>
                                  </p:childTnLst>
                                </p:cTn>
                              </p:par>
                            </p:childTnLst>
                          </p:cTn>
                        </p:par>
                        <p:par>
                          <p:cTn id="12" fill="hold">
                            <p:stCondLst>
                              <p:cond delay="179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9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00" y="46001"/>
            <a:ext cx="8928000" cy="954107"/>
          </a:xfrm>
          <a:prstGeom prst="rect">
            <a:avLst/>
          </a:prstGeom>
        </p:spPr>
        <p:txBody>
          <a:bodyPr wrap="square">
            <a:spAutoFit/>
          </a:bodyPr>
          <a:lstStyle/>
          <a:p>
            <a:pPr algn="ctr"/>
            <a:r>
              <a:rPr lang="ru-RU" sz="2800" b="1" dirty="0" smtClean="0"/>
              <a:t>15 сентября 1941 г. – в Германии утвержден план операции «Тайфун» (взятие столицы СССР – Москвы)</a:t>
            </a:r>
            <a:endParaRPr lang="ru-RU" sz="2800" b="1" dirty="0"/>
          </a:p>
        </p:txBody>
      </p:sp>
      <p:grpSp>
        <p:nvGrpSpPr>
          <p:cNvPr id="7" name="Группа 6"/>
          <p:cNvGrpSpPr/>
          <p:nvPr/>
        </p:nvGrpSpPr>
        <p:grpSpPr>
          <a:xfrm>
            <a:off x="904861" y="1928830"/>
            <a:ext cx="7334278" cy="4000500"/>
            <a:chOff x="357158" y="1500174"/>
            <a:chExt cx="7334278" cy="4000500"/>
          </a:xfrm>
        </p:grpSpPr>
        <p:pic>
          <p:nvPicPr>
            <p:cNvPr id="29698" name="Picture 2" descr="http://www.krugosvet.ru/uploads/enc/images/1/123563505140fa.jpg"/>
            <p:cNvPicPr>
              <a:picLocks noChangeAspect="1" noChangeArrowheads="1"/>
            </p:cNvPicPr>
            <p:nvPr/>
          </p:nvPicPr>
          <p:blipFill>
            <a:blip r:embed="rId2"/>
            <a:stretch>
              <a:fillRect/>
            </a:stretch>
          </p:blipFill>
          <p:spPr bwMode="auto">
            <a:xfrm>
              <a:off x="357158" y="1500174"/>
              <a:ext cx="3762375" cy="4000500"/>
            </a:xfrm>
            <a:prstGeom prst="rect">
              <a:avLst/>
            </a:prstGeom>
            <a:ln w="88900" cap="sq" cmpd="thickThin">
              <a:solidFill>
                <a:srgbClr val="000000"/>
              </a:solidFill>
              <a:prstDash val="solid"/>
              <a:miter lim="800000"/>
            </a:ln>
            <a:effectLst>
              <a:innerShdw blurRad="76200">
                <a:srgbClr val="000000"/>
              </a:innerShdw>
            </a:effectLst>
          </p:spPr>
        </p:pic>
        <p:pic>
          <p:nvPicPr>
            <p:cNvPr id="29700" name="Picture 4" descr="http://www.epochtimes.com.ua/rus/images/stories/03/opinion/u81_042711.jpg"/>
            <p:cNvPicPr>
              <a:picLocks noChangeAspect="1" noChangeArrowheads="1"/>
            </p:cNvPicPr>
            <p:nvPr/>
          </p:nvPicPr>
          <p:blipFill>
            <a:blip r:embed="rId3"/>
            <a:srcRect/>
            <a:stretch>
              <a:fillRect/>
            </a:stretch>
          </p:blipFill>
          <p:spPr bwMode="auto">
            <a:xfrm>
              <a:off x="4357686" y="1500174"/>
              <a:ext cx="3333750" cy="4000500"/>
            </a:xfrm>
            <a:prstGeom prst="rect">
              <a:avLst/>
            </a:prstGeom>
            <a:ln w="88900" cap="sq" cmpd="thickThin">
              <a:solidFill>
                <a:srgbClr val="000000"/>
              </a:solidFill>
              <a:prstDash val="solid"/>
              <a:miter lim="800000"/>
            </a:ln>
            <a:effectLst>
              <a:innerShdw blurRad="76200">
                <a:srgbClr val="000000"/>
              </a:innerShdw>
            </a:effectLst>
          </p:spPr>
        </p:pic>
      </p:grpSp>
    </p:spTree>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00" y="5903893"/>
            <a:ext cx="8928000" cy="954107"/>
          </a:xfrm>
          <a:prstGeom prst="rect">
            <a:avLst/>
          </a:prstGeom>
        </p:spPr>
        <p:txBody>
          <a:bodyPr wrap="square">
            <a:spAutoFit/>
          </a:bodyPr>
          <a:lstStyle/>
          <a:p>
            <a:pPr algn="ctr"/>
            <a:r>
              <a:rPr lang="ru-RU" sz="2800" b="1" dirty="0" smtClean="0"/>
              <a:t>30 сентября 1941 г. враг начал генеральное наступление на Москву</a:t>
            </a:r>
            <a:endParaRPr lang="ru-RU" sz="2800" b="1" dirty="0"/>
          </a:p>
        </p:txBody>
      </p:sp>
      <p:pic>
        <p:nvPicPr>
          <p:cNvPr id="11" name="Рисунок 10" descr="mos_obor.jpg"/>
          <p:cNvPicPr>
            <a:picLocks noChangeAspect="1"/>
          </p:cNvPicPr>
          <p:nvPr/>
        </p:nvPicPr>
        <p:blipFill>
          <a:blip r:embed="rId2"/>
          <a:stretch>
            <a:fillRect/>
          </a:stretch>
        </p:blipFill>
        <p:spPr>
          <a:xfrm>
            <a:off x="2247862" y="142852"/>
            <a:ext cx="4648277" cy="57150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8"/>
          <p:cNvGrpSpPr/>
          <p:nvPr/>
        </p:nvGrpSpPr>
        <p:grpSpPr>
          <a:xfrm>
            <a:off x="486000" y="4714884"/>
            <a:ext cx="8172000" cy="1643074"/>
            <a:chOff x="486000" y="4714884"/>
            <a:chExt cx="8172000" cy="1643074"/>
          </a:xfrm>
        </p:grpSpPr>
        <p:grpSp>
          <p:nvGrpSpPr>
            <p:cNvPr id="4" name="Группа 15"/>
            <p:cNvGrpSpPr/>
            <p:nvPr/>
          </p:nvGrpSpPr>
          <p:grpSpPr>
            <a:xfrm>
              <a:off x="486000" y="5208114"/>
              <a:ext cx="8172000" cy="1149844"/>
              <a:chOff x="2201999" y="2912020"/>
              <a:chExt cx="7601003" cy="1149844"/>
            </a:xfrm>
          </p:grpSpPr>
          <p:sp>
            <p:nvSpPr>
              <p:cNvPr id="17" name="Пятиугольник 16"/>
              <p:cNvSpPr/>
              <p:nvPr/>
            </p:nvSpPr>
            <p:spPr>
              <a:xfrm rot="10800000">
                <a:off x="2201999" y="2912020"/>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Пятиугольник 4"/>
              <p:cNvSpPr/>
              <p:nvPr/>
            </p:nvSpPr>
            <p:spPr>
              <a:xfrm rot="21600000">
                <a:off x="2489463" y="2912020"/>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bg1"/>
                    </a:solidFill>
                    <a:latin typeface="+mn-lt"/>
                    <a:ea typeface="Times New Roman" pitchFamily="18" charset="0"/>
                    <a:cs typeface="Times New Roman" pitchFamily="18" charset="0"/>
                  </a:rPr>
                  <a:t>Стратегическая </a:t>
                </a:r>
                <a:r>
                  <a:rPr lang="ru-RU" sz="2800" b="1" kern="1200" smtClean="0">
                    <a:solidFill>
                      <a:schemeClr val="bg1"/>
                    </a:solidFill>
                    <a:latin typeface="+mn-lt"/>
                    <a:ea typeface="Times New Roman" pitchFamily="18" charset="0"/>
                    <a:cs typeface="Times New Roman" pitchFamily="18" charset="0"/>
                  </a:rPr>
                  <a:t>наступательная операция</a:t>
                </a:r>
              </a:p>
              <a:p>
                <a:pPr lvl="0" algn="ctr" defTabSz="1244600">
                  <a:lnSpc>
                    <a:spcPct val="90000"/>
                  </a:lnSpc>
                  <a:spcBef>
                    <a:spcPct val="0"/>
                  </a:spcBef>
                  <a:spcAft>
                    <a:spcPct val="35000"/>
                  </a:spcAft>
                </a:pPr>
                <a:r>
                  <a:rPr lang="ru-RU" sz="2800" b="1" kern="1200" smtClean="0">
                    <a:solidFill>
                      <a:schemeClr val="bg1"/>
                    </a:solidFill>
                    <a:latin typeface="+mn-lt"/>
                    <a:ea typeface="Times New Roman" pitchFamily="18" charset="0"/>
                    <a:cs typeface="Times New Roman" pitchFamily="18" charset="0"/>
                  </a:rPr>
                  <a:t> </a:t>
                </a:r>
                <a:r>
                  <a:rPr lang="ru-RU" sz="2800" b="1" kern="1200" dirty="0" smtClean="0">
                    <a:solidFill>
                      <a:schemeClr val="bg1"/>
                    </a:solidFill>
                    <a:latin typeface="+mn-lt"/>
                    <a:ea typeface="Times New Roman" pitchFamily="18" charset="0"/>
                    <a:cs typeface="Times New Roman" pitchFamily="18" charset="0"/>
                  </a:rPr>
                  <a:t>(8 января – 20 апреля 1942 г.).</a:t>
                </a:r>
                <a:endParaRPr lang="ru-RU" sz="2800" b="1" kern="1200" dirty="0">
                  <a:latin typeface="+mn-lt"/>
                </a:endParaRPr>
              </a:p>
            </p:txBody>
          </p:sp>
        </p:grpSp>
        <p:sp>
          <p:nvSpPr>
            <p:cNvPr id="22" name="Стрелка вниз 21"/>
            <p:cNvSpPr/>
            <p:nvPr/>
          </p:nvSpPr>
          <p:spPr>
            <a:xfrm>
              <a:off x="4286248" y="4714884"/>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grpSp>
        <p:nvGrpSpPr>
          <p:cNvPr id="6" name="Группа 23"/>
          <p:cNvGrpSpPr/>
          <p:nvPr/>
        </p:nvGrpSpPr>
        <p:grpSpPr>
          <a:xfrm>
            <a:off x="486000" y="3143248"/>
            <a:ext cx="8172000" cy="1649910"/>
            <a:chOff x="486000" y="3143248"/>
            <a:chExt cx="8172000" cy="1649910"/>
          </a:xfrm>
        </p:grpSpPr>
        <p:grpSp>
          <p:nvGrpSpPr>
            <p:cNvPr id="7" name="Группа 9"/>
            <p:cNvGrpSpPr/>
            <p:nvPr/>
          </p:nvGrpSpPr>
          <p:grpSpPr>
            <a:xfrm>
              <a:off x="486000" y="3643314"/>
              <a:ext cx="8172000" cy="1149844"/>
              <a:chOff x="2201999" y="2135"/>
              <a:chExt cx="7601003" cy="1149844"/>
            </a:xfrm>
          </p:grpSpPr>
          <p:sp>
            <p:nvSpPr>
              <p:cNvPr id="11" name="Пятиугольник 10"/>
              <p:cNvSpPr/>
              <p:nvPr/>
            </p:nvSpPr>
            <p:spPr>
              <a:xfrm rot="10800000">
                <a:off x="2201999" y="2135"/>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Пятиугольник 4"/>
              <p:cNvSpPr/>
              <p:nvPr/>
            </p:nvSpPr>
            <p:spPr>
              <a:xfrm rot="21600000">
                <a:off x="2489463" y="2135"/>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lvl="0" algn="ctr" defTabSz="1244600">
                  <a:spcBef>
                    <a:spcPct val="0"/>
                  </a:spcBef>
                </a:pPr>
                <a:r>
                  <a:rPr lang="ru-RU" sz="2800" b="1" kern="1200" dirty="0" smtClean="0">
                    <a:solidFill>
                      <a:schemeClr val="bg1"/>
                    </a:solidFill>
                    <a:latin typeface="+mn-lt"/>
                    <a:ea typeface="Times New Roman" pitchFamily="18" charset="0"/>
                    <a:cs typeface="Times New Roman" pitchFamily="18" charset="0"/>
                  </a:rPr>
                  <a:t>Контрнаступление под Москвой</a:t>
                </a:r>
              </a:p>
              <a:p>
                <a:pPr lvl="0" algn="ctr" defTabSz="1244600">
                  <a:spcBef>
                    <a:spcPct val="0"/>
                  </a:spcBef>
                </a:pPr>
                <a:r>
                  <a:rPr lang="ru-RU" sz="2800" b="1" kern="1200" dirty="0" smtClean="0">
                    <a:solidFill>
                      <a:schemeClr val="bg1"/>
                    </a:solidFill>
                    <a:latin typeface="+mn-lt"/>
                    <a:ea typeface="Times New Roman" pitchFamily="18" charset="0"/>
                    <a:cs typeface="Times New Roman" pitchFamily="18" charset="0"/>
                  </a:rPr>
                  <a:t>(5 декабря 1941 г. – 7 января 1942 г.)</a:t>
                </a:r>
                <a:endParaRPr lang="ru-RU" sz="2800" b="1" kern="1200" dirty="0">
                  <a:latin typeface="+mn-lt"/>
                </a:endParaRPr>
              </a:p>
            </p:txBody>
          </p:sp>
        </p:grpSp>
        <p:sp>
          <p:nvSpPr>
            <p:cNvPr id="21" name="Стрелка вниз 20"/>
            <p:cNvSpPr/>
            <p:nvPr/>
          </p:nvSpPr>
          <p:spPr>
            <a:xfrm>
              <a:off x="4286248" y="3143248"/>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grpSp>
        <p:nvGrpSpPr>
          <p:cNvPr id="8" name="Группа 19"/>
          <p:cNvGrpSpPr/>
          <p:nvPr/>
        </p:nvGrpSpPr>
        <p:grpSpPr>
          <a:xfrm>
            <a:off x="486000" y="1571612"/>
            <a:ext cx="8172000" cy="1649910"/>
            <a:chOff x="486000" y="1571612"/>
            <a:chExt cx="8172000" cy="1649910"/>
          </a:xfrm>
        </p:grpSpPr>
        <p:grpSp>
          <p:nvGrpSpPr>
            <p:cNvPr id="9" name="Группа 12"/>
            <p:cNvGrpSpPr/>
            <p:nvPr/>
          </p:nvGrpSpPr>
          <p:grpSpPr>
            <a:xfrm>
              <a:off x="486000" y="2071678"/>
              <a:ext cx="8172000" cy="1149844"/>
              <a:chOff x="2201999" y="1457077"/>
              <a:chExt cx="7601003" cy="1149844"/>
            </a:xfrm>
          </p:grpSpPr>
          <p:sp>
            <p:nvSpPr>
              <p:cNvPr id="14" name="Пятиугольник 13"/>
              <p:cNvSpPr/>
              <p:nvPr/>
            </p:nvSpPr>
            <p:spPr>
              <a:xfrm rot="10800000">
                <a:off x="2201999" y="1457077"/>
                <a:ext cx="7601003" cy="1149844"/>
              </a:xfrm>
              <a:prstGeom prst="roundRect">
                <a:avLst/>
              </a:prstGeom>
              <a:solidFill>
                <a:schemeClr val="tx1">
                  <a:alpha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Пятиугольник 4"/>
              <p:cNvSpPr/>
              <p:nvPr/>
            </p:nvSpPr>
            <p:spPr>
              <a:xfrm rot="21600000">
                <a:off x="2489463" y="1457077"/>
                <a:ext cx="7313539" cy="1149844"/>
              </a:xfrm>
              <a:prstGeom prst="roundRect">
                <a:avLst/>
              </a:prstGeom>
            </p:spPr>
            <p:style>
              <a:lnRef idx="0">
                <a:scrgbClr r="0" g="0" b="0"/>
              </a:lnRef>
              <a:fillRef idx="0">
                <a:scrgbClr r="0" g="0" b="0"/>
              </a:fillRef>
              <a:effectRef idx="0">
                <a:scrgbClr r="0" g="0" b="0"/>
              </a:effectRef>
              <a:fontRef idx="minor">
                <a:schemeClr val="lt1"/>
              </a:fontRef>
            </p:style>
            <p:txBody>
              <a:bodyPr spcFirstLastPara="0" vert="horz" wrap="square" lIns="507050" tIns="106680" rIns="199136" bIns="106680" numCol="1" spcCol="1270" anchor="ctr" anchorCtr="0">
                <a:noAutofit/>
              </a:bodyPr>
              <a:lstStyle/>
              <a:p>
                <a:pPr lvl="0" algn="ctr" defTabSz="1244600">
                  <a:lnSpc>
                    <a:spcPct val="90000"/>
                  </a:lnSpc>
                  <a:spcBef>
                    <a:spcPct val="0"/>
                  </a:spcBef>
                  <a:spcAft>
                    <a:spcPct val="35000"/>
                  </a:spcAft>
                </a:pPr>
                <a:r>
                  <a:rPr lang="ru-RU" sz="2800" b="1" kern="1200" dirty="0" smtClean="0">
                    <a:solidFill>
                      <a:schemeClr val="bg1"/>
                    </a:solidFill>
                    <a:latin typeface="+mn-lt"/>
                    <a:ea typeface="Times New Roman" pitchFamily="18" charset="0"/>
                    <a:cs typeface="Times New Roman" pitchFamily="18" charset="0"/>
                  </a:rPr>
                  <a:t>Стратегическая оборонительная операция (30 сентября – 5 декабря 1941 г.)</a:t>
                </a:r>
                <a:endParaRPr lang="ru-RU" sz="2800" b="1" kern="1200" dirty="0">
                  <a:latin typeface="+mn-lt"/>
                </a:endParaRPr>
              </a:p>
            </p:txBody>
          </p:sp>
        </p:grpSp>
        <p:sp>
          <p:nvSpPr>
            <p:cNvPr id="23" name="Стрелка вниз 22"/>
            <p:cNvSpPr/>
            <p:nvPr/>
          </p:nvSpPr>
          <p:spPr>
            <a:xfrm>
              <a:off x="4286248" y="1571612"/>
              <a:ext cx="571504" cy="642942"/>
            </a:xfrm>
            <a:prstGeom prst="downArrow">
              <a:avLst/>
            </a:prstGeom>
            <a:ln w="57150">
              <a:solidFill>
                <a:schemeClr val="bg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grpSp>
      <p:sp>
        <p:nvSpPr>
          <p:cNvPr id="5" name="TextBox 4"/>
          <p:cNvSpPr txBox="1"/>
          <p:nvPr/>
        </p:nvSpPr>
        <p:spPr>
          <a:xfrm>
            <a:off x="238923" y="-24"/>
            <a:ext cx="8047853" cy="1446550"/>
          </a:xfrm>
          <a:prstGeom prst="rect">
            <a:avLst/>
          </a:prstGeom>
          <a:noFill/>
        </p:spPr>
        <p:txBody>
          <a:bodyPr wrap="square" rtlCol="0">
            <a:spAutoFit/>
          </a:bodyPr>
          <a:lstStyle/>
          <a:p>
            <a:r>
              <a:rPr lang="ru-RU" sz="8800" u="sng" dirty="0" smtClean="0">
                <a:ln w="19050">
                  <a:solidFill>
                    <a:schemeClr val="bg1"/>
                  </a:solidFill>
                </a:ln>
                <a:solidFill>
                  <a:srgbClr val="FF0000"/>
                </a:solidFill>
                <a:effectLst>
                  <a:glow rad="101600">
                    <a:schemeClr val="tx1">
                      <a:alpha val="60000"/>
                    </a:schemeClr>
                  </a:glow>
                </a:effectLst>
                <a:latin typeface="Times New Roman" pitchFamily="18" charset="0"/>
                <a:cs typeface="Times New Roman" pitchFamily="18" charset="0"/>
              </a:rPr>
              <a:t>Битва за </a:t>
            </a:r>
            <a:r>
              <a:rPr lang="ru-RU" sz="8800" u="sng" dirty="0" err="1" smtClean="0">
                <a:ln w="19050">
                  <a:solidFill>
                    <a:schemeClr val="bg1"/>
                  </a:solidFill>
                </a:ln>
                <a:solidFill>
                  <a:srgbClr val="FF0000"/>
                </a:solidFill>
                <a:effectLst>
                  <a:glow rad="101600">
                    <a:schemeClr val="tx1">
                      <a:alpha val="60000"/>
                    </a:schemeClr>
                  </a:glow>
                </a:effectLst>
                <a:latin typeface="Times New Roman" pitchFamily="18" charset="0"/>
                <a:cs typeface="Times New Roman" pitchFamily="18" charset="0"/>
              </a:rPr>
              <a:t>москву</a:t>
            </a:r>
            <a:endParaRPr lang="ru-RU" sz="8800" u="sng" dirty="0">
              <a:ln w="19050">
                <a:solidFill>
                  <a:schemeClr val="bg1"/>
                </a:solidFill>
              </a:ln>
              <a:solidFill>
                <a:srgbClr val="FF0000"/>
              </a:solidFill>
              <a:effectLst>
                <a:glow rad="101600">
                  <a:schemeClr val="tx1">
                    <a:alpha val="60000"/>
                  </a:schemeClr>
                </a:glow>
              </a:effectLst>
              <a:latin typeface="Times New Roman" pitchFamily="18" charset="0"/>
              <a:cs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8000" y="5715016"/>
            <a:ext cx="8928000" cy="954107"/>
          </a:xfrm>
          <a:prstGeom prst="rect">
            <a:avLst/>
          </a:prstGeom>
        </p:spPr>
        <p:txBody>
          <a:bodyPr wrap="square">
            <a:spAutoFit/>
          </a:bodyPr>
          <a:lstStyle/>
          <a:p>
            <a:pPr algn="ctr"/>
            <a:r>
              <a:rPr lang="ru-RU" sz="2800" b="1" dirty="0" smtClean="0"/>
              <a:t>Немцами были захвачены Орел, Калуга, Калинин, Волоколамск, Можайск. </a:t>
            </a:r>
            <a:endParaRPr lang="ru-RU" sz="2800" b="1" dirty="0"/>
          </a:p>
        </p:txBody>
      </p:sp>
      <p:sp>
        <p:nvSpPr>
          <p:cNvPr id="6" name="Стрелка вниз 5"/>
          <p:cNvSpPr/>
          <p:nvPr/>
        </p:nvSpPr>
        <p:spPr>
          <a:xfrm>
            <a:off x="4161232" y="983916"/>
            <a:ext cx="821537" cy="1159200"/>
          </a:xfrm>
          <a:prstGeom prst="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108000" y="46001"/>
            <a:ext cx="8928000" cy="954107"/>
          </a:xfrm>
          <a:prstGeom prst="rect">
            <a:avLst/>
          </a:prstGeom>
        </p:spPr>
        <p:txBody>
          <a:bodyPr wrap="square">
            <a:spAutoFit/>
          </a:bodyPr>
          <a:lstStyle/>
          <a:p>
            <a:pPr algn="ctr"/>
            <a:r>
              <a:rPr lang="ru-RU" sz="2800" u="sng" dirty="0" smtClean="0">
                <a:solidFill>
                  <a:schemeClr val="bg1"/>
                </a:solidFill>
              </a:rPr>
              <a:t>7 октября 1941г.  под Вязьмой в окружение попали части трех советских фронтов – более 660 тыс. человек. </a:t>
            </a:r>
            <a:endParaRPr lang="ru-RU" sz="2800" u="sng" dirty="0">
              <a:solidFill>
                <a:schemeClr val="bg1"/>
              </a:solidFill>
            </a:endParaRPr>
          </a:p>
        </p:txBody>
      </p:sp>
      <p:sp>
        <p:nvSpPr>
          <p:cNvPr id="3" name="Прямоугольник 2"/>
          <p:cNvSpPr/>
          <p:nvPr/>
        </p:nvSpPr>
        <p:spPr>
          <a:xfrm>
            <a:off x="108000" y="2046265"/>
            <a:ext cx="8928000" cy="954107"/>
          </a:xfrm>
          <a:prstGeom prst="rect">
            <a:avLst/>
          </a:prstGeom>
        </p:spPr>
        <p:txBody>
          <a:bodyPr>
            <a:spAutoFit/>
          </a:bodyPr>
          <a:lstStyle/>
          <a:p>
            <a:pPr algn="ctr"/>
            <a:r>
              <a:rPr lang="ru-RU" sz="2800" u="sng" dirty="0" smtClean="0">
                <a:solidFill>
                  <a:schemeClr val="bg1"/>
                </a:solidFill>
              </a:rPr>
              <a:t>Возникла опасность нападения на Москву через Малоярославец, а позже и через другие направления.</a:t>
            </a:r>
            <a:endParaRPr lang="ru-RU" sz="2800" u="sng" dirty="0">
              <a:solidFill>
                <a:schemeClr val="bg1"/>
              </a:solidFill>
            </a:endParaRPr>
          </a:p>
        </p:txBody>
      </p:sp>
      <p:pic>
        <p:nvPicPr>
          <p:cNvPr id="7" name="Рисунок 6" descr="ded837b1be09f86eb1133a9ebf2_prev.gif"/>
          <p:cNvPicPr>
            <a:picLocks noChangeAspect="1"/>
          </p:cNvPicPr>
          <p:nvPr/>
        </p:nvPicPr>
        <p:blipFill>
          <a:blip r:embed="rId2"/>
          <a:stretch>
            <a:fillRect/>
          </a:stretch>
        </p:blipFill>
        <p:spPr>
          <a:xfrm>
            <a:off x="2068436" y="3000372"/>
            <a:ext cx="5007128" cy="2919410"/>
          </a:xfrm>
          <a:prstGeom prst="rect">
            <a:avLst/>
          </a:prstGeom>
        </p:spPr>
      </p:pic>
    </p:spTree>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000" y="43741"/>
            <a:ext cx="8928000" cy="1384995"/>
          </a:xfrm>
          <a:prstGeom prst="rect">
            <a:avLst/>
          </a:prstGeom>
        </p:spPr>
        <p:txBody>
          <a:bodyPr wrap="square">
            <a:spAutoFit/>
          </a:bodyPr>
          <a:lstStyle/>
          <a:p>
            <a:pPr algn="ctr"/>
            <a:r>
              <a:rPr lang="ru-RU" sz="2800" b="1" dirty="0" smtClean="0"/>
              <a:t>10 октября командующим войсками Западного фронта был назначен генерал армии</a:t>
            </a:r>
          </a:p>
          <a:p>
            <a:pPr algn="ctr"/>
            <a:r>
              <a:rPr lang="ru-RU" sz="2800" b="1" dirty="0" smtClean="0"/>
              <a:t> Георгий Константинович Жуков</a:t>
            </a:r>
            <a:endParaRPr lang="ru-RU" sz="2800" b="1" dirty="0"/>
          </a:p>
        </p:txBody>
      </p:sp>
      <p:pic>
        <p:nvPicPr>
          <p:cNvPr id="4" name="Picture 2" descr="Картинка 19 из 55342"/>
          <p:cNvPicPr>
            <a:picLocks noChangeAspect="1" noChangeArrowheads="1"/>
          </p:cNvPicPr>
          <p:nvPr/>
        </p:nvPicPr>
        <p:blipFill>
          <a:blip r:embed="rId2"/>
          <a:srcRect/>
          <a:stretch>
            <a:fillRect/>
          </a:stretch>
        </p:blipFill>
        <p:spPr bwMode="auto">
          <a:xfrm>
            <a:off x="2483768" y="1603710"/>
            <a:ext cx="3880800" cy="5040000"/>
          </a:xfrm>
          <a:prstGeom prst="rect">
            <a:avLst/>
          </a:prstGeom>
          <a:ln>
            <a:noFill/>
          </a:ln>
          <a:effectLst>
            <a:softEdge rad="112500"/>
          </a:effectLst>
        </p:spPr>
      </p:pic>
    </p:spTree>
  </p:cSld>
  <p:clrMapOvr>
    <a:masterClrMapping/>
  </p:clrMapOvr>
  <p:transition spd="slow">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518</TotalTime>
  <Words>428</Words>
  <Application>Microsoft Office PowerPoint</Application>
  <PresentationFormat>Экран (4:3)</PresentationFormat>
  <Paragraphs>35</Paragraphs>
  <Slides>16</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LIVE-7</dc:creator>
  <cp:lastModifiedBy>Лара</cp:lastModifiedBy>
  <cp:revision>75</cp:revision>
  <dcterms:created xsi:type="dcterms:W3CDTF">2010-05-29T08:04:17Z</dcterms:created>
  <dcterms:modified xsi:type="dcterms:W3CDTF">2018-05-17T07:26:42Z</dcterms:modified>
</cp:coreProperties>
</file>