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DDF86A-DBD8-45DD-AF69-101362E3C0F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2A73D6-7B60-40B5-81FE-095AD79DB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1941-1945%20&#1074;&#1077;&#1083;&#1080;&#1082;&#1072;&#1103;%20&#1086;&#1090;&#1077;&#1095;&#1077;&#1089;&#1090;&#1074;&#1077;&#1085;&#1085;&#1072;&#1103;%20&#1074;&#1086;&#1081;&#1085;&#1072;%20&#1041;&#1048;&#1058;&#1042;&#1040;%20&#1047;&#1040;%20&#1082;&#1072;&#1074;&#1082;&#1072;&#1079;&#1072;&amp;img_url=http://www.playcast.ru/uploads/2008/04/25/554148.jpg&amp;pos=12&amp;rpt=simage" TargetMode="External"/><Relationship Id="rId2" Type="http://schemas.openxmlformats.org/officeDocument/2006/relationships/hyperlink" Target="https://ru.wikipedia.org/wiki/&#1041;&#1080;&#1090;&#1074;&#1072;_&#1079;&#1072;_&#1050;&#1072;&#1074;&#1082;&#1072;&#1079;_(1942&#8212;1943)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9969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entury Gothic" pitchFamily="34" charset="0"/>
              </a:rPr>
              <a:t>1941-1945 </a:t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>Великая Отечественная Война</a:t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>
                <a:latin typeface="Century Gothic" pitchFamily="34" charset="0"/>
              </a:rPr>
              <a:t>Битва за Кавказ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 Gothic" pitchFamily="34" charset="0"/>
              </a:rPr>
              <a:t>Битва за Кавказ (1942—1943)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08720"/>
            <a:ext cx="4038600" cy="4525963"/>
          </a:xfrm>
        </p:spPr>
        <p:txBody>
          <a:bodyPr>
            <a:noAutofit/>
          </a:bodyPr>
          <a:lstStyle/>
          <a:p>
            <a:r>
              <a:rPr lang="ru-RU" sz="2200" b="1" i="1" dirty="0"/>
              <a:t>Битва за Кавказ (25 июля 1942 — </a:t>
            </a:r>
            <a:r>
              <a:rPr lang="ru-RU" sz="2200" b="1" i="1" dirty="0" smtClean="0"/>
              <a:t>9 </a:t>
            </a:r>
            <a:r>
              <a:rPr lang="ru-RU" sz="2200" b="1" i="1" dirty="0"/>
              <a:t>октября 1943) — сражение вооружённых сил нацистской Германии, </a:t>
            </a:r>
            <a:r>
              <a:rPr lang="ru-RU" sz="2200" b="1" i="1" dirty="0" smtClean="0"/>
              <a:t>          Румынии</a:t>
            </a:r>
            <a:r>
              <a:rPr lang="ru-RU" sz="2200" b="1" i="1" dirty="0"/>
              <a:t> </a:t>
            </a:r>
            <a:r>
              <a:rPr lang="en-US" sz="2200" b="1" i="1" dirty="0"/>
              <a:t>,</a:t>
            </a:r>
            <a:r>
              <a:rPr lang="ru-RU" sz="2200" b="1" i="1" dirty="0" smtClean="0"/>
              <a:t>Словакии</a:t>
            </a:r>
            <a:r>
              <a:rPr lang="ru-RU" sz="2200" b="1" i="1" dirty="0"/>
              <a:t> против СССР во время Великой Отечественной войны за контроль над Кавказом. Сражение делится на два этапа: наступление немецких войск (25 июля — 31 декабря 1942) и контрнаступление советских войск (1 января — </a:t>
            </a:r>
            <a:r>
              <a:rPr lang="ru-RU" sz="2200" b="1" i="1" dirty="0" smtClean="0"/>
              <a:t>9 </a:t>
            </a:r>
            <a:r>
              <a:rPr lang="ru-RU" sz="2200" b="1" i="1" dirty="0"/>
              <a:t>октября 1943).</a:t>
            </a:r>
          </a:p>
        </p:txBody>
      </p:sp>
      <p:pic>
        <p:nvPicPr>
          <p:cNvPr id="7" name="Содержимое 6" descr="f49c4f34a1585a76202016801166b9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91221" y="2465030"/>
            <a:ext cx="5040560" cy="43924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                                               </a:t>
            </a:r>
            <a:r>
              <a:rPr lang="ru-RU" sz="4000" b="1" dirty="0" smtClean="0">
                <a:latin typeface="Century Gothic" pitchFamily="34" charset="0"/>
              </a:rPr>
              <a:t>Планы немецкого командования:</a:t>
            </a:r>
            <a:r>
              <a:rPr lang="ru-RU" sz="4000" b="1" dirty="0">
                <a:latin typeface="Century Gothic" pitchFamily="34" charset="0"/>
              </a:rPr>
              <a:t/>
            </a:r>
            <a:br>
              <a:rPr lang="ru-RU" sz="4000" b="1" dirty="0">
                <a:latin typeface="Century Gothic" pitchFamily="34" charset="0"/>
              </a:rPr>
            </a:br>
            <a:endParaRPr lang="ru-RU" sz="4000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8676456" cy="4525963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Выход </a:t>
            </a:r>
            <a:r>
              <a:rPr lang="ru-RU" sz="2400" b="1" i="1" dirty="0"/>
              <a:t>в Закавказье к бакинской нефти, </a:t>
            </a:r>
            <a:r>
              <a:rPr lang="ru-RU" sz="2400" b="1" i="1" dirty="0" smtClean="0"/>
              <a:t>возможность </a:t>
            </a:r>
            <a:r>
              <a:rPr lang="ru-RU" sz="2400" b="1" i="1" dirty="0"/>
              <a:t>захватить Сталинград </a:t>
            </a:r>
            <a:r>
              <a:rPr lang="ru-RU" sz="2400" b="1" i="1" dirty="0" smtClean="0"/>
              <a:t>— </a:t>
            </a:r>
            <a:r>
              <a:rPr lang="ru-RU" sz="2400" b="1" i="1" dirty="0"/>
              <a:t>важнейший транспортный узел и крупный центр военной промышленности. </a:t>
            </a:r>
            <a:r>
              <a:rPr lang="ru-RU" sz="2400" b="1" i="1" dirty="0" smtClean="0"/>
              <a:t>Баку </a:t>
            </a:r>
            <a:r>
              <a:rPr lang="ru-RU" sz="2400" b="1" i="1" dirty="0"/>
              <a:t>и Северный Кавказ были основным источником нефти для всей экономики СССР. </a:t>
            </a:r>
            <a:r>
              <a:rPr lang="ru-RU" sz="2400" b="1" i="1" dirty="0" smtClean="0"/>
              <a:t>Здесь </a:t>
            </a:r>
            <a:r>
              <a:rPr lang="ru-RU" sz="2400" b="1" i="1" dirty="0"/>
              <a:t>же находились запасы стратегического </a:t>
            </a:r>
            <a:r>
              <a:rPr lang="ru-RU" sz="2400" b="1" i="1" dirty="0" smtClean="0"/>
              <a:t>сырья. </a:t>
            </a:r>
          </a:p>
          <a:p>
            <a:r>
              <a:rPr lang="ru-RU" sz="2400" b="1" i="1" dirty="0" smtClean="0"/>
              <a:t>Потеря </a:t>
            </a:r>
            <a:r>
              <a:rPr lang="ru-RU" sz="2400" b="1" i="1" dirty="0"/>
              <a:t>Кавказа могла бы оказать заметное влияние на общий ход войны </a:t>
            </a:r>
            <a:r>
              <a:rPr lang="ru-RU" sz="2400" b="1" i="1" dirty="0" smtClean="0"/>
              <a:t>против СССР.</a:t>
            </a:r>
            <a:endParaRPr lang="ru-RU" sz="2400" b="1" i="1" dirty="0"/>
          </a:p>
        </p:txBody>
      </p:sp>
      <p:pic>
        <p:nvPicPr>
          <p:cNvPr id="10" name="Содержимое 9" descr="bitva+za+kavkaz+vostochnij+front+vtoraya+mirovaya+vojna+836912193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933056"/>
            <a:ext cx="6048672" cy="273630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entury Gothic" pitchFamily="34" charset="0"/>
              </a:rPr>
              <a:t>Развитие событий</a:t>
            </a:r>
            <a:br>
              <a:rPr lang="ru-RU" b="1" dirty="0">
                <a:latin typeface="Century Gothic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476672"/>
            <a:ext cx="4038600" cy="4525963"/>
          </a:xfrm>
        </p:spPr>
        <p:txBody>
          <a:bodyPr>
            <a:noAutofit/>
          </a:bodyPr>
          <a:lstStyle/>
          <a:p>
            <a:r>
              <a:rPr lang="ru-RU" sz="1800" b="1" i="1" dirty="0"/>
              <a:t>Заняв Ростов-на-Дону 23 июля 1942, группа </a:t>
            </a:r>
            <a:r>
              <a:rPr lang="ru-RU" sz="1800" b="1" i="1" dirty="0" smtClean="0"/>
              <a:t>армий </a:t>
            </a:r>
            <a:r>
              <a:rPr lang="ru-RU" sz="1800" b="1" i="1" dirty="0"/>
              <a:t>«A» начала наступление на Кубань. </a:t>
            </a:r>
            <a:endParaRPr lang="ru-RU" sz="1800" b="1" i="1" dirty="0" smtClean="0"/>
          </a:p>
          <a:p>
            <a:r>
              <a:rPr lang="ru-RU" sz="1800" b="1" i="1" u="sng" dirty="0" smtClean="0"/>
              <a:t>Вставить -  территории битвы за Кавказ</a:t>
            </a:r>
            <a:endParaRPr lang="ru-RU" sz="1800" b="1" i="1" u="sng" dirty="0"/>
          </a:p>
        </p:txBody>
      </p:sp>
      <p:pic>
        <p:nvPicPr>
          <p:cNvPr id="7" name="Содержимое 6" descr="tmp389B-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268760"/>
            <a:ext cx="4824536" cy="410445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Развитие событий</a:t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038600" cy="4525963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28 июля Южный фронт был расформирован, а его войска переданы Северо-Кавказскому Фронту была поставлена задача любыми средствами остановить наступление противника . Северо-Кавказский фронт был разделён на две оперативные группы</a:t>
            </a:r>
            <a:r>
              <a:rPr lang="en-US" sz="2400" b="1" i="1" dirty="0"/>
              <a:t>.</a:t>
            </a:r>
            <a:r>
              <a:rPr lang="ru-RU" sz="2400" b="1" i="1" dirty="0" smtClean="0"/>
              <a:t> </a:t>
            </a:r>
          </a:p>
          <a:p>
            <a:r>
              <a:rPr lang="ru-RU" sz="2400" b="1" i="1" u="sng" dirty="0" smtClean="0"/>
              <a:t>«Эдельвейс»</a:t>
            </a:r>
            <a:endParaRPr lang="ru-RU" sz="2400" b="1" i="1" u="sng" dirty="0"/>
          </a:p>
        </p:txBody>
      </p:sp>
      <p:pic>
        <p:nvPicPr>
          <p:cNvPr id="5" name="Содержимое 4" descr="img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4968552" cy="417646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 Gothic" pitchFamily="34" charset="0"/>
              </a:rPr>
              <a:t>Итоги </a:t>
            </a:r>
            <a:r>
              <a:rPr lang="ru-RU" b="1" dirty="0" smtClean="0">
                <a:latin typeface="Century Gothic" pitchFamily="34" charset="0"/>
              </a:rPr>
              <a:t>битвы </a:t>
            </a:r>
            <a:r>
              <a:rPr lang="ru-RU" b="1" dirty="0">
                <a:latin typeface="Century Gothic" pitchFamily="34" charset="0"/>
              </a:rPr>
              <a:t>за Кавказ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sz="1800" b="1" i="1" dirty="0"/>
              <a:t>Первый этап битвы за Кавказ проходил с июля по декабрь 1942. Немецко-румынские войска, понеся большие потери, сумели выйти к предгорьям Главного Кавказского хребта и к реке Терек. Однако же в целом немецкий план «Эдельвейс» провалился. Всего за 1-й этап сражения группа армий «A» потеряла убитыми почти 100 тыс. </a:t>
            </a:r>
            <a:r>
              <a:rPr lang="ru-RU" sz="1800" b="1" i="1" dirty="0" smtClean="0"/>
              <a:t>человек; </a:t>
            </a:r>
            <a:r>
              <a:rPr lang="ru-RU" sz="1800" b="1" i="1" dirty="0"/>
              <a:t>немцам не удалось прорваться в Закавказье и на Ближний Восток. Турция так и не решилась вступить в войну на стороне Третьего рейха.</a:t>
            </a:r>
          </a:p>
          <a:p>
            <a:endParaRPr lang="ru-RU" sz="1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entury Gothic" pitchFamily="34" charset="0"/>
              </a:rPr>
              <a:t>Итоги </a:t>
            </a:r>
            <a:r>
              <a:rPr lang="ru-RU" b="1" dirty="0" smtClean="0">
                <a:latin typeface="Century Gothic" pitchFamily="34" charset="0"/>
              </a:rPr>
              <a:t>битвы </a:t>
            </a:r>
            <a:r>
              <a:rPr lang="ru-RU" b="1" dirty="0">
                <a:latin typeface="Century Gothic" pitchFamily="34" charset="0"/>
              </a:rPr>
              <a:t>за Кавказ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832648" cy="4525963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В</a:t>
            </a:r>
            <a:r>
              <a:rPr lang="ru-RU" sz="1600" b="1" i="1" dirty="0"/>
              <a:t> целом второй этап сражения на Кавказе стал довольно успешным для советских войск. Были полностью освобождены Краснодарский край, Калмыкия, Чечено-Ингушетия, Северная Осетия, Кабардино-Балкария, Ростовская область, Ставропольский край, </a:t>
            </a:r>
            <a:r>
              <a:rPr lang="ru-RU" sz="1600" b="1" i="1" dirty="0" smtClean="0"/>
              <a:t>Черкесская АО, Карачаевская АО и</a:t>
            </a:r>
            <a:r>
              <a:rPr lang="ru-RU" sz="1600" b="1" i="1" dirty="0"/>
              <a:t> Адыгейская АО. Под контроль советского правительства были возвращены нефтяные промыслы Майкопа, а также важнейшие сельскохозяйственные районы страны</a:t>
            </a:r>
            <a:r>
              <a:rPr lang="ru-RU" sz="1600" b="1" i="1" dirty="0" smtClean="0"/>
              <a:t>.</a:t>
            </a:r>
          </a:p>
          <a:p>
            <a:r>
              <a:rPr lang="ru-RU" sz="1600" b="1" i="1" dirty="0"/>
              <a:t>Победа в битве за Кавказ упрочила южный фланг советско-германского фронта, в ней было достигнуто тесное взаимодействие сухопутных войск с авиацией, флотом и партизанами. Тысячи солдат были награждены медалью «За оборону Кавказа», учреждённой Указом Президиума Верховного Совета СССР 1 мая 1944</a:t>
            </a:r>
            <a:r>
              <a:rPr lang="ru-RU" sz="1600" b="1" i="1" dirty="0" smtClean="0"/>
              <a:t>.</a:t>
            </a:r>
            <a:r>
              <a:rPr lang="ru-RU" sz="1600" b="1" i="1" dirty="0"/>
              <a:t> В феврале 1943 года группой советских альпинистов из состава 46-й армии были сняты с вершин Эльбруса немецкие флаги и установлены флаги СССР (13 февраля1943 года советский флаг был водружён на западной вершине группой под руководством Н. Гусака, а 17 </a:t>
            </a:r>
            <a:r>
              <a:rPr lang="ru-RU" sz="1600" b="1" i="1" dirty="0" smtClean="0"/>
              <a:t>февраля 1943 </a:t>
            </a:r>
            <a:r>
              <a:rPr lang="ru-RU" sz="1600" b="1" i="1" dirty="0"/>
              <a:t>года — на восточной, группой под </a:t>
            </a:r>
            <a:r>
              <a:rPr lang="ru-RU" sz="1600" b="1" i="1" dirty="0" smtClean="0"/>
              <a:t>руководством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А</a:t>
            </a:r>
            <a:r>
              <a:rPr lang="ru-RU" sz="1600" b="1" i="1" dirty="0"/>
              <a:t>. Гусева).</a:t>
            </a:r>
          </a:p>
        </p:txBody>
      </p:sp>
      <p:pic>
        <p:nvPicPr>
          <p:cNvPr id="6" name="Содержимое 5" descr="170px-Medal_kaukaz_USS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3044885" cy="345638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Спасибо за внимание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Источники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https://ru.wikipedia.org/wiki/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Битва_за_Кавказ_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(1942—1943)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https://yandex.ru/images/search?text=1941-1945%20</a:t>
            </a:r>
            <a:r>
              <a:rPr lang="ru-RU" sz="1800" dirty="0" smtClean="0">
                <a:solidFill>
                  <a:schemeClr val="tx1"/>
                </a:solidFill>
                <a:hlinkClick r:id="rId3"/>
              </a:rPr>
              <a:t>великая%20отечественная%20война%20БИТВА%20ЗА%20кавказа&amp;</a:t>
            </a:r>
            <a:r>
              <a:rPr lang="en-US" sz="1800" dirty="0" err="1" smtClean="0">
                <a:solidFill>
                  <a:schemeClr val="tx1"/>
                </a:solidFill>
                <a:hlinkClick r:id="rId3"/>
              </a:rPr>
              <a:t>img_url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=http%3A%2F%2Fwww.playcast.ru%2Fuploads%2F2008%2F04%2F25%2F554148.jpg&amp;pos=12&amp;rpt=</a:t>
            </a:r>
            <a:r>
              <a:rPr lang="en-US" sz="1800" dirty="0" err="1" smtClean="0">
                <a:solidFill>
                  <a:schemeClr val="tx1"/>
                </a:solidFill>
                <a:hlinkClick r:id="rId3"/>
              </a:rPr>
              <a:t>simage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62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1941-1945  Великая Отечественная Война Битва за Кавказ </vt:lpstr>
      <vt:lpstr>Битва за Кавказ (1942—1943) </vt:lpstr>
      <vt:lpstr>                                               Планы немецкого командования: </vt:lpstr>
      <vt:lpstr>Развитие событий  </vt:lpstr>
      <vt:lpstr>Развитие событий </vt:lpstr>
      <vt:lpstr>Итоги битвы за Кавказ </vt:lpstr>
      <vt:lpstr>Итоги битвы за Кавказ 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1941-1945  Великая Отечественная Война Битва за Кавказ</dc:title>
  <dc:creator>YUSIF</dc:creator>
  <cp:lastModifiedBy>Лара</cp:lastModifiedBy>
  <cp:revision>23</cp:revision>
  <dcterms:created xsi:type="dcterms:W3CDTF">2016-04-20T19:40:32Z</dcterms:created>
  <dcterms:modified xsi:type="dcterms:W3CDTF">2018-05-17T07:29:31Z</dcterms:modified>
</cp:coreProperties>
</file>