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445FC46A-EAEE-4317-8C28-F173EEF0DFC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94D4-CE91-418D-8492-24F864C01BE9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DBFA-F67E-4613-96CF-EE113D654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02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94D4-CE91-418D-8492-24F864C01BE9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DBFA-F67E-4613-96CF-EE113D654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70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94D4-CE91-418D-8492-24F864C01BE9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DBFA-F67E-4613-96CF-EE113D654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50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94D4-CE91-418D-8492-24F864C01BE9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DBFA-F67E-4613-96CF-EE113D654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48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94D4-CE91-418D-8492-24F864C01BE9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DBFA-F67E-4613-96CF-EE113D654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6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94D4-CE91-418D-8492-24F864C01BE9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DBFA-F67E-4613-96CF-EE113D654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68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94D4-CE91-418D-8492-24F864C01BE9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DBFA-F67E-4613-96CF-EE113D654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5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94D4-CE91-418D-8492-24F864C01BE9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DBFA-F67E-4613-96CF-EE113D654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272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94D4-CE91-418D-8492-24F864C01BE9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DBFA-F67E-4613-96CF-EE113D654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78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94D4-CE91-418D-8492-24F864C01BE9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DBFA-F67E-4613-96CF-EE113D654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17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94D4-CE91-418D-8492-24F864C01BE9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DBFA-F67E-4613-96CF-EE113D654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94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894D4-CE91-418D-8492-24F864C01BE9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1DBFA-F67E-4613-96CF-EE113D654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466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rs.mds.yandex.net/get-pdb/69339/ae8d97b9-9e20-422a-aff6-819b160d744c/s1200?webp=false" TargetMode="External"/><Relationship Id="rId3" Type="http://schemas.openxmlformats.org/officeDocument/2006/relationships/hyperlink" Target="https://infourok.ru/anglicizmi-v-rechi-sovremennih-podrostkov-1042749.html" TargetMode="External"/><Relationship Id="rId7" Type="http://schemas.openxmlformats.org/officeDocument/2006/relationships/hyperlink" Target="https://static.360tv.ru/media/images/articles/cover/a1f6debe-ae0a-4cfd-8205-8f5b56699920/1122292.jpg" TargetMode="External"/><Relationship Id="rId2" Type="http://schemas.openxmlformats.org/officeDocument/2006/relationships/hyperlink" Target="https://nsportal.ru/ap/library/drugoe/2017/11/01/ispolzovanie-anglitsizmov-v-sovremennoy-rechi-podrostk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sabulletin.ru/wp-content/uploads/2018/11/5576538.jpg" TargetMode="External"/><Relationship Id="rId5" Type="http://schemas.openxmlformats.org/officeDocument/2006/relationships/hyperlink" Target="http://www.lovelylanguage.ru/interesting/articles/809-anglicisms" TargetMode="External"/><Relationship Id="rId4" Type="http://schemas.openxmlformats.org/officeDocument/2006/relationships/hyperlink" Target="https://studbooks.net/855436/literatura/rol_zaimstvovaniy_russkom_yazyke" TargetMode="External"/><Relationship Id="rId9" Type="http://schemas.openxmlformats.org/officeDocument/2006/relationships/hyperlink" Target="http://lady-krasa.ru/img/bodibilding-shejping_3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0" Type="http://schemas.openxmlformats.org/officeDocument/2006/relationships/slide" Target="slide18.xml"/><Relationship Id="rId4" Type="http://schemas.openxmlformats.org/officeDocument/2006/relationships/slide" Target="slide5.xml"/><Relationship Id="rId9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Тема: влияние англицизмов на речь подростка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2240" y="3602038"/>
            <a:ext cx="5445760" cy="1655762"/>
          </a:xfrm>
        </p:spPr>
        <p:txBody>
          <a:bodyPr/>
          <a:lstStyle/>
          <a:p>
            <a:pPr algn="r"/>
            <a:r>
              <a:rPr lang="ru-RU" dirty="0" smtClean="0"/>
              <a:t>Выполнили </a:t>
            </a:r>
            <a:r>
              <a:rPr lang="ru-RU" dirty="0" smtClean="0"/>
              <a:t>: </a:t>
            </a:r>
            <a:r>
              <a:rPr lang="ru-RU" dirty="0" err="1" smtClean="0"/>
              <a:t>Подколзина</a:t>
            </a:r>
            <a:r>
              <a:rPr lang="ru-RU" dirty="0" smtClean="0"/>
              <a:t> </a:t>
            </a:r>
            <a:r>
              <a:rPr lang="ru-RU" dirty="0" smtClean="0"/>
              <a:t>Алина </a:t>
            </a:r>
            <a:r>
              <a:rPr lang="ru-RU" smtClean="0"/>
              <a:t>и Сорокина Арина</a:t>
            </a:r>
            <a:endParaRPr lang="ru-RU" dirty="0" smtClean="0"/>
          </a:p>
          <a:p>
            <a:pPr algn="r"/>
            <a:r>
              <a:rPr lang="ru-RU" dirty="0" smtClean="0"/>
              <a:t>Научный руководитель : </a:t>
            </a:r>
            <a:r>
              <a:rPr lang="ru-RU" dirty="0" err="1" smtClean="0"/>
              <a:t>Миталёва</a:t>
            </a:r>
            <a:r>
              <a:rPr lang="ru-RU" dirty="0" smtClean="0"/>
              <a:t> В.В.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92400" y="223520"/>
            <a:ext cx="58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МБОУ СОШ №34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8599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Заимствования в современном молодёжном сленге.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Современная музыкальная и «клубная» культура, а также киноиндустрия оказывают непосредственное влияние на жизнь молодых людей. К этой группе относятся такие слова, как </a:t>
            </a:r>
            <a:r>
              <a:rPr lang="ru-RU" dirty="0" err="1"/>
              <a:t>release</a:t>
            </a:r>
            <a:r>
              <a:rPr lang="ru-RU" dirty="0"/>
              <a:t> — релиз, </a:t>
            </a:r>
            <a:r>
              <a:rPr lang="ru-RU" dirty="0" err="1"/>
              <a:t>playlist</a:t>
            </a:r>
            <a:r>
              <a:rPr lang="ru-RU" dirty="0"/>
              <a:t> — </a:t>
            </a:r>
            <a:r>
              <a:rPr lang="ru-RU" dirty="0" err="1"/>
              <a:t>плейлист</a:t>
            </a:r>
            <a:r>
              <a:rPr lang="ru-RU" dirty="0"/>
              <a:t>, </a:t>
            </a:r>
            <a:r>
              <a:rPr lang="ru-RU" dirty="0" err="1"/>
              <a:t>remake</a:t>
            </a:r>
            <a:r>
              <a:rPr lang="ru-RU" dirty="0"/>
              <a:t> — ремейк, </a:t>
            </a:r>
            <a:r>
              <a:rPr lang="ru-RU" dirty="0" err="1"/>
              <a:t>face-control</a:t>
            </a:r>
            <a:r>
              <a:rPr lang="ru-RU" dirty="0"/>
              <a:t> — </a:t>
            </a:r>
            <a:r>
              <a:rPr lang="ru-RU" dirty="0" err="1"/>
              <a:t>фейс</a:t>
            </a:r>
            <a:r>
              <a:rPr lang="ru-RU" dirty="0"/>
              <a:t>-контроль. Некоторые англицизмы подверглись сокращению и перешли в сленг русской молодежи в сокращенном виде, например, слово </a:t>
            </a:r>
            <a:r>
              <a:rPr lang="ru-RU" dirty="0" err="1"/>
              <a:t>шоубиз</a:t>
            </a:r>
            <a:r>
              <a:rPr lang="ru-RU" dirty="0"/>
              <a:t> (от англ. </a:t>
            </a:r>
            <a:r>
              <a:rPr lang="ru-RU" dirty="0" err="1"/>
              <a:t>show-business</a:t>
            </a:r>
            <a:r>
              <a:rPr lang="ru-RU" dirty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0535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Заимствования в современном молодёжном сленге.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       Названия популярных видов спорта также заимствуются русским языком: </a:t>
            </a:r>
            <a:r>
              <a:rPr lang="ru-RU" dirty="0" err="1"/>
              <a:t>fitness</a:t>
            </a:r>
            <a:r>
              <a:rPr lang="ru-RU" dirty="0"/>
              <a:t> — фитнес, </a:t>
            </a:r>
            <a:r>
              <a:rPr lang="ru-RU" dirty="0" err="1"/>
              <a:t>bodybuilding</a:t>
            </a:r>
            <a:r>
              <a:rPr lang="ru-RU" dirty="0"/>
              <a:t> — бодибилдинг, </a:t>
            </a:r>
            <a:r>
              <a:rPr lang="ru-RU" dirty="0" err="1"/>
              <a:t>shaping</a:t>
            </a:r>
            <a:r>
              <a:rPr lang="ru-RU" dirty="0"/>
              <a:t> — шейпинг. Массовое использование приведенных сленговых единиц в речи русской молодежи обусловлено тем, что набирает популярность и все большее количество поклонников так называемый «культ красивого тела».  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021" y="4303293"/>
            <a:ext cx="2980898" cy="1987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5204" y="4536205"/>
            <a:ext cx="2427828" cy="1521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7317" y="4451394"/>
            <a:ext cx="3616910" cy="206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1338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Заимствования в современном молодёжном сленге.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Производственные термины, внедряемые работниками различных сфер профессиональной деятельности: </a:t>
            </a:r>
            <a:r>
              <a:rPr lang="ru-RU" dirty="0" err="1"/>
              <a:t>marketing</a:t>
            </a:r>
            <a:r>
              <a:rPr lang="ru-RU" dirty="0"/>
              <a:t> — маркетинг, </a:t>
            </a:r>
            <a:r>
              <a:rPr lang="ru-RU" dirty="0" err="1"/>
              <a:t>leasing</a:t>
            </a:r>
            <a:r>
              <a:rPr lang="ru-RU" dirty="0"/>
              <a:t> — лизинг, </a:t>
            </a:r>
            <a:r>
              <a:rPr lang="ru-RU" dirty="0" err="1"/>
              <a:t>broker</a:t>
            </a:r>
            <a:r>
              <a:rPr lang="ru-RU" dirty="0"/>
              <a:t> — брокер, </a:t>
            </a:r>
            <a:r>
              <a:rPr lang="ru-RU" dirty="0" err="1"/>
              <a:t>manager</a:t>
            </a:r>
            <a:r>
              <a:rPr lang="ru-RU" dirty="0"/>
              <a:t> — менеджер, </a:t>
            </a:r>
            <a:r>
              <a:rPr lang="ru-RU" dirty="0" err="1"/>
              <a:t>promoter</a:t>
            </a:r>
            <a:r>
              <a:rPr lang="ru-RU" dirty="0"/>
              <a:t> — промоутер.</a:t>
            </a:r>
          </a:p>
          <a:p>
            <a:r>
              <a:rPr lang="ru-RU" dirty="0"/>
              <a:t>        Развитие сетей быстрого питания стало причиной появления некоторых </a:t>
            </a:r>
            <a:r>
              <a:rPr lang="ru-RU" dirty="0" err="1"/>
              <a:t>сленгизмов</a:t>
            </a:r>
            <a:r>
              <a:rPr lang="ru-RU" dirty="0"/>
              <a:t>, таких как </a:t>
            </a:r>
            <a:r>
              <a:rPr lang="ru-RU" dirty="0" err="1"/>
              <a:t>fast-food</a:t>
            </a:r>
            <a:r>
              <a:rPr lang="ru-RU" dirty="0"/>
              <a:t> — фаст-фуд, </a:t>
            </a:r>
            <a:r>
              <a:rPr lang="ru-RU" dirty="0" err="1"/>
              <a:t>cheeseburger</a:t>
            </a:r>
            <a:r>
              <a:rPr lang="ru-RU" dirty="0"/>
              <a:t> — чизбургер, </a:t>
            </a:r>
            <a:r>
              <a:rPr lang="ru-RU" dirty="0" err="1"/>
              <a:t>hot-dog</a:t>
            </a:r>
            <a:r>
              <a:rPr lang="ru-RU" dirty="0"/>
              <a:t> — </a:t>
            </a:r>
            <a:r>
              <a:rPr lang="ru-RU" dirty="0" smtClean="0"/>
              <a:t>хот-дог. </a:t>
            </a:r>
            <a:r>
              <a:rPr lang="ru-RU" dirty="0" err="1"/>
              <a:t>Сленгизмы</a:t>
            </a:r>
            <a:r>
              <a:rPr lang="ru-RU" dirty="0"/>
              <a:t> этой группы также подвергаются сокращению: </a:t>
            </a:r>
            <a:r>
              <a:rPr lang="ru-RU" dirty="0" err="1"/>
              <a:t>макдак</a:t>
            </a:r>
            <a:r>
              <a:rPr lang="ru-RU" dirty="0"/>
              <a:t> (от англ. </a:t>
            </a:r>
            <a:r>
              <a:rPr lang="ru-RU" dirty="0" err="1"/>
              <a:t>McDonald`s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8416" y="5339272"/>
            <a:ext cx="1954602" cy="130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173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Заимствования в современном молодёжном сленге.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      Подражание образу жизни американской и английской молодежи послужило стимулом к появлению самой многочисленной сленговой группы. В нее входят следующие слова, которые употребляются русской молодежью в повседневном общении и в стандартных бытовых ситуациях: </a:t>
            </a:r>
            <a:r>
              <a:rPr lang="ru-RU" dirty="0" err="1"/>
              <a:t>boy-friend</a:t>
            </a:r>
            <a:r>
              <a:rPr lang="ru-RU" dirty="0"/>
              <a:t> — бойфренд, </a:t>
            </a:r>
            <a:r>
              <a:rPr lang="ru-RU" dirty="0" err="1"/>
              <a:t>weekend</a:t>
            </a:r>
            <a:r>
              <a:rPr lang="ru-RU" dirty="0"/>
              <a:t> — уикенд, </a:t>
            </a:r>
            <a:r>
              <a:rPr lang="ru-RU" dirty="0" err="1"/>
              <a:t>party</a:t>
            </a:r>
            <a:r>
              <a:rPr lang="ru-RU" dirty="0"/>
              <a:t> — </a:t>
            </a:r>
            <a:r>
              <a:rPr lang="ru-RU" dirty="0" err="1"/>
              <a:t>пати</a:t>
            </a:r>
            <a:r>
              <a:rPr lang="ru-RU" dirty="0"/>
              <a:t>, </a:t>
            </a:r>
            <a:r>
              <a:rPr lang="ru-RU" dirty="0" err="1"/>
              <a:t>looser</a:t>
            </a:r>
            <a:r>
              <a:rPr lang="ru-RU" dirty="0"/>
              <a:t> — </a:t>
            </a:r>
            <a:r>
              <a:rPr lang="ru-RU" dirty="0" err="1"/>
              <a:t>лузер</a:t>
            </a:r>
            <a:r>
              <a:rPr lang="ru-RU" dirty="0"/>
              <a:t>, </a:t>
            </a:r>
            <a:r>
              <a:rPr lang="ru-RU" dirty="0" err="1"/>
              <a:t>baby</a:t>
            </a:r>
            <a:r>
              <a:rPr lang="ru-RU" dirty="0"/>
              <a:t> — </a:t>
            </a:r>
            <a:r>
              <a:rPr lang="ru-RU" dirty="0" err="1"/>
              <a:t>бейби</a:t>
            </a:r>
            <a:r>
              <a:rPr lang="ru-RU" dirty="0"/>
              <a:t>, </a:t>
            </a:r>
            <a:r>
              <a:rPr lang="ru-RU" dirty="0" err="1"/>
              <a:t>go</a:t>
            </a:r>
            <a:r>
              <a:rPr lang="ru-RU" dirty="0"/>
              <a:t> — </a:t>
            </a:r>
            <a:r>
              <a:rPr lang="ru-RU" dirty="0" err="1"/>
              <a:t>гоу</a:t>
            </a:r>
            <a:r>
              <a:rPr lang="ru-RU" dirty="0"/>
              <a:t>. Некоторые из этих сленговых единиц уже не расцениваются как сленг вовсе, так как они прочно вошли в нашу жизнь и, как следствие, в наш словарный запас.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7351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Заимствования в современном молодёжном сленге.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        Однако, заимствования, не имеющие синонимов в русском языке, не «засоряют», а, напротив, обогащают наш язык, делая его более приближенным к современной </a:t>
            </a:r>
            <a:r>
              <a:rPr lang="ru-RU" dirty="0" smtClean="0"/>
              <a:t>действительности: </a:t>
            </a:r>
            <a:r>
              <a:rPr lang="ru-RU" dirty="0" err="1"/>
              <a:t>Office</a:t>
            </a:r>
            <a:r>
              <a:rPr lang="ru-RU" dirty="0"/>
              <a:t> </a:t>
            </a:r>
            <a:r>
              <a:rPr lang="ru-RU" dirty="0" err="1"/>
              <a:t>ghost</a:t>
            </a:r>
            <a:r>
              <a:rPr lang="ru-RU" dirty="0"/>
              <a:t> — офисный призрак — хитрый офисный работник, который присутствует на рабочем месте, но на самом деле его обязанности выполняют другие; </a:t>
            </a:r>
            <a:r>
              <a:rPr lang="ru-RU" dirty="0" err="1"/>
              <a:t>attention</a:t>
            </a:r>
            <a:r>
              <a:rPr lang="ru-RU" dirty="0"/>
              <a:t> </a:t>
            </a:r>
            <a:r>
              <a:rPr lang="ru-RU" dirty="0" err="1"/>
              <a:t>spam</a:t>
            </a:r>
            <a:r>
              <a:rPr lang="ru-RU" dirty="0"/>
              <a:t> — спам внимания — состояние, когда вы не можете сосредоточиться и ошибаетесь даже в самых простых вещах из-за переизбытка ерунды в голове; </a:t>
            </a:r>
            <a:r>
              <a:rPr lang="ru-RU" dirty="0" err="1"/>
              <a:t>headdesk</a:t>
            </a:r>
            <a:r>
              <a:rPr lang="ru-RU" dirty="0"/>
              <a:t> — головой о стол — наивысшая степень отчаяния и разочарования по поводу чьей-либо глупости; </a:t>
            </a:r>
            <a:r>
              <a:rPr lang="ru-RU" dirty="0" err="1"/>
              <a:t>chairdrobe</a:t>
            </a:r>
            <a:r>
              <a:rPr lang="ru-RU" dirty="0"/>
              <a:t> — стул-гардероб — стул, исполняющий роль шкафа для одежды; </a:t>
            </a:r>
            <a:r>
              <a:rPr lang="ru-RU" dirty="0" err="1"/>
              <a:t>coffee</a:t>
            </a:r>
            <a:r>
              <a:rPr lang="ru-RU" dirty="0"/>
              <a:t> </a:t>
            </a:r>
            <a:r>
              <a:rPr lang="ru-RU" dirty="0" err="1"/>
              <a:t>face</a:t>
            </a:r>
            <a:r>
              <a:rPr lang="ru-RU" dirty="0"/>
              <a:t> — кофейное лицо — страшное лицо человека, который еще не успел выпить кофе с утра; </a:t>
            </a:r>
            <a:r>
              <a:rPr lang="ru-RU" dirty="0" err="1"/>
              <a:t>book</a:t>
            </a:r>
            <a:r>
              <a:rPr lang="ru-RU" dirty="0"/>
              <a:t> </a:t>
            </a:r>
            <a:r>
              <a:rPr lang="ru-RU" dirty="0" err="1"/>
              <a:t>hangover</a:t>
            </a:r>
            <a:r>
              <a:rPr lang="ru-RU" dirty="0"/>
              <a:t> — книжное похмелье — чувство, когда окружающий мир кажется несовершенным после прочтения увлекательной </a:t>
            </a:r>
            <a:r>
              <a:rPr lang="ru-RU" dirty="0" smtClean="0"/>
              <a:t>книги. 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619760" y="5887561"/>
            <a:ext cx="599440" cy="57880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596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Роль заимствований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Заимствование — неотъемлемое составляющее в развитии языка, один из основных источников пополнения лексического состава. Заимствованная лексика отражает факты этнических контактов, социальные, экономические и культурные связи между языковыми коллективами.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629920" y="5598160"/>
            <a:ext cx="599440" cy="57880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746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Издавна существует борьба сторонников и противников англицизмов. С одной стороны, новые понятия обогащают и дополняют русский язык. С другой – угроза родному языку воспринимается как опасность для нации.</a:t>
            </a:r>
          </a:p>
          <a:p>
            <a:r>
              <a:rPr lang="ru-RU" dirty="0"/>
              <a:t>Лингвистами было выделено 2 группы англицизмов: оправданные и неоправданные.</a:t>
            </a:r>
          </a:p>
          <a:p>
            <a:r>
              <a:rPr lang="ru-RU" dirty="0"/>
              <a:t>К оправданным относят понятия, которые раньше не существовали в русском языке. В этом случае заимствования как бы заполняют пробелы. Например: телефон, шоколад, галоши.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6789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 неоправданным заимствованиям относятся слова, которые ранее обозначали названия торговых марок, а после проникновения в русский язык стали нарицательными. Эти англицизмы имеют русскую версию, но люди употребляют иностранную, что, несомненно, беспокоит лингвистов, так как у этих слов появляются производные. Примерами могут служить джип, памперс, ксерокс.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629920" y="5598160"/>
            <a:ext cx="599440" cy="57880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655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Анкетирование среди учащихся 9 классов в количестве 29 показало :</a:t>
            </a:r>
          </a:p>
          <a:p>
            <a:r>
              <a:rPr lang="ru-RU" dirty="0"/>
              <a:t>Знаете ли вы что такое англицизмы</a:t>
            </a:r>
            <a:r>
              <a:rPr lang="ru-RU" dirty="0" smtClean="0"/>
              <a:t>? 7 человек знают</a:t>
            </a:r>
          </a:p>
          <a:p>
            <a:r>
              <a:rPr lang="ru-RU" dirty="0"/>
              <a:t>Как часто </a:t>
            </a:r>
            <a:r>
              <a:rPr lang="ru-RU" dirty="0" smtClean="0"/>
              <a:t>вы </a:t>
            </a:r>
            <a:r>
              <a:rPr lang="ru-RU" dirty="0"/>
              <a:t>употребляете англицизмы</a:t>
            </a:r>
            <a:r>
              <a:rPr lang="ru-RU" dirty="0" smtClean="0"/>
              <a:t>? 20 человек употребляют  часто, 9 – иногда</a:t>
            </a:r>
          </a:p>
          <a:p>
            <a:r>
              <a:rPr lang="ru-RU" dirty="0"/>
              <a:t>Почему вы их употребляете</a:t>
            </a:r>
            <a:r>
              <a:rPr lang="ru-RU" dirty="0" smtClean="0"/>
              <a:t>? 25 человек считают, что без них не обойтись; 4 человека считают, что это мода</a:t>
            </a:r>
          </a:p>
          <a:p>
            <a:r>
              <a:rPr lang="ru-RU" dirty="0" err="1"/>
              <a:t>Иноязычность</a:t>
            </a:r>
            <a:r>
              <a:rPr lang="ru-RU" dirty="0"/>
              <a:t> - мода или необходимость</a:t>
            </a:r>
            <a:r>
              <a:rPr lang="ru-RU" dirty="0" smtClean="0"/>
              <a:t>? 11 – необходимость</a:t>
            </a:r>
          </a:p>
          <a:p>
            <a:pPr marL="0" indent="0">
              <a:buNone/>
            </a:pPr>
            <a:r>
              <a:rPr lang="ru-RU" dirty="0" smtClean="0"/>
              <a:t> 18 - мода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238760" y="6022498"/>
            <a:ext cx="599440" cy="57880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787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Список используемой </a:t>
            </a:r>
            <a:r>
              <a:rPr lang="ru-RU" dirty="0" smtClean="0"/>
              <a:t>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u="sng" dirty="0">
                <a:hlinkClick r:id="rId2"/>
              </a:rPr>
              <a:t>https://nsportal.ru/ap/library/drugoe/2017/11/01/ispolzovanie-anglitsizmov-v-sovremennoy-rechi-podrostkov</a:t>
            </a:r>
            <a:endParaRPr lang="ru-RU" dirty="0"/>
          </a:p>
          <a:p>
            <a:pPr lvl="0"/>
            <a:r>
              <a:rPr lang="ru-RU" u="sng" dirty="0">
                <a:hlinkClick r:id="rId3"/>
              </a:rPr>
              <a:t>https://infourok.ru/anglicizmi-v-rechi-sovremennih-podrostkov-1042749.html</a:t>
            </a:r>
            <a:endParaRPr lang="ru-RU" dirty="0"/>
          </a:p>
          <a:p>
            <a:pPr lvl="0"/>
            <a:r>
              <a:rPr lang="ru-RU" u="sng" dirty="0">
                <a:hlinkClick r:id="rId4"/>
              </a:rPr>
              <a:t>https://studbooks.net/855436/literatura/rol_zaimstvovaniy_russkom_yazyke</a:t>
            </a:r>
            <a:endParaRPr lang="ru-RU" dirty="0"/>
          </a:p>
          <a:p>
            <a:r>
              <a:rPr lang="ru-RU" u="sng" dirty="0">
                <a:hlinkClick r:id="rId5"/>
              </a:rPr>
              <a:t>http://</a:t>
            </a:r>
            <a:r>
              <a:rPr lang="ru-RU" u="sng" dirty="0" smtClean="0">
                <a:hlinkClick r:id="rId5"/>
              </a:rPr>
              <a:t>www.lovelylanguage.ru/interesting/articles/809-anglicisms</a:t>
            </a:r>
            <a:endParaRPr lang="ru-RU" u="sng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visabulletin.ru/wp-content/uploads/2018/11/5576538.jpg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static.360tv.ru/media/images/articles/cover/a1f6debe-ae0a-4cfd-8205-8f5b56699920/1122292.jpg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avatars.mds.yandex.net/get-pdb/69339/ae8d97b9-9e20-422a-aff6-819b160d744c/s1200?webp=false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lady-krasa.ru/img/bodibilding-shejping_3.jpg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5094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hlinkClick r:id="rId2" action="ppaction://hlinksldjump"/>
              </a:rPr>
              <a:t>Цель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Задачи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Введение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Причины появления англицизмов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Способы образования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Заимствования в современном молодёжном сленге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Роль заимствований</a:t>
            </a:r>
            <a:endParaRPr lang="ru-RU" dirty="0" smtClean="0"/>
          </a:p>
          <a:p>
            <a:r>
              <a:rPr lang="ru-RU" dirty="0" smtClean="0">
                <a:hlinkClick r:id="rId9" action="ppaction://hlinksldjump"/>
              </a:rPr>
              <a:t>Заключение</a:t>
            </a:r>
            <a:endParaRPr lang="ru-RU" dirty="0" smtClean="0"/>
          </a:p>
          <a:p>
            <a:r>
              <a:rPr lang="ru-RU" dirty="0" smtClean="0">
                <a:hlinkClick r:id="rId10" action="ppaction://hlinksldjump"/>
              </a:rPr>
              <a:t>Анкетирование</a:t>
            </a:r>
            <a:endParaRPr lang="ru-RU" dirty="0" smtClean="0"/>
          </a:p>
          <a:p>
            <a:r>
              <a:rPr lang="ru-RU" dirty="0" smtClean="0">
                <a:hlinkClick r:id="rId11" action="ppaction://hlinksldjump"/>
              </a:rPr>
              <a:t>Список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5069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3755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 rot="19992623">
            <a:off x="8845256" y="976819"/>
            <a:ext cx="1503680" cy="1482926"/>
          </a:xfrm>
          <a:prstGeom prst="smileyFace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327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Цель</a:t>
            </a:r>
            <a:r>
              <a:rPr lang="ru-RU" dirty="0"/>
              <a:t>: изучить влияние англицизмов на речь подростка</a:t>
            </a:r>
          </a:p>
          <a:p>
            <a:endParaRPr lang="ru-RU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29920" y="5598160"/>
            <a:ext cx="599440" cy="57880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9806" y="2574509"/>
            <a:ext cx="6123940" cy="33130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7640" y="3380105"/>
            <a:ext cx="4670446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327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Задачи</a:t>
            </a:r>
            <a:r>
              <a:rPr lang="ru-RU" dirty="0"/>
              <a:t>: 1. выяснить причины влияние англицизмов на речь подростка </a:t>
            </a:r>
          </a:p>
          <a:p>
            <a:r>
              <a:rPr lang="ru-RU" dirty="0"/>
              <a:t>2. провести анкетирование учащихся 9-х классов с целью выявления знаний по изучаемой теме </a:t>
            </a:r>
          </a:p>
          <a:p>
            <a:r>
              <a:rPr lang="ru-RU" dirty="0"/>
              <a:t>3. расширить и углубить знания об англицизмах 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629920" y="5598160"/>
            <a:ext cx="599440" cy="57880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280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dirty="0"/>
              <a:t>«Все народы меняются словами и занимают их друг у друга»</a:t>
            </a:r>
          </a:p>
          <a:p>
            <a:pPr marL="0" indent="0" algn="r">
              <a:buNone/>
            </a:pPr>
            <a:r>
              <a:rPr lang="ru-RU" dirty="0"/>
              <a:t>В.Г. Белинский</a:t>
            </a:r>
          </a:p>
          <a:p>
            <a:r>
              <a:rPr lang="ru-RU" u="sng" dirty="0"/>
              <a:t>Англицизм</a:t>
            </a:r>
            <a:r>
              <a:rPr lang="ru-RU" dirty="0"/>
              <a:t> – это слово или оборот речи в каком-нибудь языке, заимствованные из английского языка или созданные по образцу английского слова или выражения </a:t>
            </a:r>
          </a:p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последнее время постоянно происходит пополнение словарного запаса в русском языке за счет заимствования слов из разных языков, особенно из английского языка. Это заимствование все больше увеличивается, поскольку в областях нашей жизни, таких как финансы, культура, наука, политика происходят большие изменения. 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538480" y="5887561"/>
            <a:ext cx="599440" cy="57880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937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Причины появления англицизмов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Выделяют наиболее важные причины появления англицизмов в русском языке:</a:t>
            </a:r>
          </a:p>
          <a:p>
            <a:pPr lvl="0"/>
            <a:r>
              <a:rPr lang="ru-RU" dirty="0"/>
              <a:t>Потребность в наименовании новых предметов, понятий, явлений (сканер, интернет, ноутбук, диск, сайт).</a:t>
            </a:r>
          </a:p>
          <a:p>
            <a:pPr lvl="0"/>
            <a:r>
              <a:rPr lang="ru-RU" dirty="0"/>
              <a:t>Отсутствие соответствующего (более точного) наименования (спонсор, спрей, дайджест, виртуальный).</a:t>
            </a:r>
          </a:p>
          <a:p>
            <a:pPr lvl="0"/>
            <a:r>
              <a:rPr lang="ru-RU" dirty="0"/>
              <a:t>Следование модным </a:t>
            </a:r>
            <a:r>
              <a:rPr lang="ru-RU" dirty="0" smtClean="0"/>
              <a:t>тенденциям.</a:t>
            </a:r>
          </a:p>
          <a:p>
            <a:pPr lvl="0"/>
            <a:r>
              <a:rPr lang="ru-RU" dirty="0" smtClean="0"/>
              <a:t>Необходимость </a:t>
            </a:r>
            <a:r>
              <a:rPr lang="ru-RU" dirty="0"/>
              <a:t>выразить многозначные описательные обороты (</a:t>
            </a:r>
            <a:r>
              <a:rPr lang="ru-RU" dirty="0" err="1"/>
              <a:t>квиз</a:t>
            </a:r>
            <a:r>
              <a:rPr lang="ru-RU" dirty="0"/>
              <a:t>, мотель, брифинг, фристайл). </a:t>
            </a:r>
          </a:p>
          <a:p>
            <a:pPr lvl="0"/>
            <a:r>
              <a:rPr lang="ru-RU" dirty="0"/>
              <a:t>Красивое звучание. 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355600" y="6022498"/>
            <a:ext cx="599440" cy="57880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3102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Способы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/>
              <a:t>Гибриды</a:t>
            </a:r>
            <a:r>
              <a:rPr lang="ru-RU" dirty="0"/>
              <a:t>. Образованы присоединением к иностранному корню русского суффикса, приставки и </a:t>
            </a:r>
            <a:r>
              <a:rPr lang="ru-RU" dirty="0" smtClean="0"/>
              <a:t>окончания: </a:t>
            </a:r>
            <a:r>
              <a:rPr lang="ru-RU" dirty="0" err="1" smtClean="0"/>
              <a:t>аскать</a:t>
            </a:r>
            <a:r>
              <a:rPr lang="ru-RU" dirty="0" smtClean="0"/>
              <a:t> </a:t>
            </a:r>
            <a:r>
              <a:rPr lang="ru-RU" dirty="0"/>
              <a:t>– искать (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ask</a:t>
            </a:r>
            <a:r>
              <a:rPr lang="ru-RU" dirty="0"/>
              <a:t> – </a:t>
            </a:r>
            <a:r>
              <a:rPr lang="ru-RU" dirty="0" smtClean="0"/>
              <a:t>просить); </a:t>
            </a:r>
            <a:r>
              <a:rPr lang="ru-RU" dirty="0"/>
              <a:t>креативный (</a:t>
            </a:r>
            <a:r>
              <a:rPr lang="ru-RU" dirty="0" err="1"/>
              <a:t>creative</a:t>
            </a:r>
            <a:r>
              <a:rPr lang="ru-RU" dirty="0"/>
              <a:t> – творческий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u="sng" dirty="0"/>
              <a:t>Калька </a:t>
            </a:r>
            <a:r>
              <a:rPr lang="ru-RU" dirty="0"/>
              <a:t>– слова иноязычного происхождения, сохраняющие свой фонетический и графический облик (меню, пароль, диск, вирус, клуб, саркофаг).  Слова, похожие по звучанию и </a:t>
            </a:r>
            <a:r>
              <a:rPr lang="ru-RU" dirty="0" smtClean="0"/>
              <a:t>написанию: меню (</a:t>
            </a:r>
            <a:r>
              <a:rPr lang="ru-RU" dirty="0" err="1" smtClean="0"/>
              <a:t>menu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u="sng" dirty="0"/>
              <a:t>Полукалька</a:t>
            </a:r>
            <a:r>
              <a:rPr lang="ru-RU" dirty="0"/>
              <a:t>. Данные слова при грамматическом освоении подчиняются правилам русской грамматики (прибавляются суффиксы). Драйв – драйва (</a:t>
            </a:r>
            <a:r>
              <a:rPr lang="ru-RU" dirty="0" err="1"/>
              <a:t>drive</a:t>
            </a:r>
            <a:r>
              <a:rPr lang="ru-RU" dirty="0"/>
              <a:t> – привод, езда, двигать). “Давно не было такого драйва” - в значении “запал, энергетика”.</a:t>
            </a:r>
          </a:p>
          <a:p>
            <a:r>
              <a:rPr lang="ru-RU" u="sng" dirty="0"/>
              <a:t>Экзотизмы</a:t>
            </a:r>
            <a:r>
              <a:rPr lang="ru-RU" dirty="0"/>
              <a:t>. Они характеризуют специфические национальные обычаи других народов и употребляются при описании нерусской действительности. Их коренное отличие – не имеют русских синонимов: чипсы (</a:t>
            </a:r>
            <a:r>
              <a:rPr lang="ru-RU" dirty="0" err="1"/>
              <a:t>chips</a:t>
            </a:r>
            <a:r>
              <a:rPr lang="ru-RU" dirty="0"/>
              <a:t>), хот-дог (</a:t>
            </a:r>
            <a:r>
              <a:rPr lang="ru-RU" dirty="0" err="1"/>
              <a:t>hot-dog</a:t>
            </a:r>
            <a:r>
              <a:rPr lang="ru-RU" dirty="0"/>
              <a:t>), чизбургер (</a:t>
            </a:r>
            <a:r>
              <a:rPr lang="ru-RU" dirty="0" err="1"/>
              <a:t>cheeseburger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xmlns="" val="4064309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Способы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Иноязычные вкрапления</a:t>
            </a:r>
            <a:r>
              <a:rPr lang="ru-RU" dirty="0" smtClean="0"/>
              <a:t>. Обычно имеют лексический эквивалент, но стилистически отличаются. Закреплены в разных сферах общения как выразительное средство, придающее речи особую экспрессию: </a:t>
            </a:r>
            <a:r>
              <a:rPr lang="ru-RU" dirty="0" err="1" smtClean="0"/>
              <a:t>о’кей</a:t>
            </a:r>
            <a:r>
              <a:rPr lang="ru-RU" dirty="0" smtClean="0"/>
              <a:t> (ОК); </a:t>
            </a:r>
            <a:r>
              <a:rPr lang="ru-RU" dirty="0" err="1" smtClean="0"/>
              <a:t>вау</a:t>
            </a:r>
            <a:r>
              <a:rPr lang="ru-RU" dirty="0" smtClean="0"/>
              <a:t> (</a:t>
            </a:r>
            <a:r>
              <a:rPr lang="ru-RU" dirty="0" err="1" smtClean="0"/>
              <a:t>Wow</a:t>
            </a:r>
            <a:r>
              <a:rPr lang="ru-RU" dirty="0" smtClean="0"/>
              <a:t>!).</a:t>
            </a:r>
          </a:p>
          <a:p>
            <a:r>
              <a:rPr lang="ru-RU" u="sng" dirty="0" smtClean="0"/>
              <a:t>Композиты</a:t>
            </a:r>
            <a:r>
              <a:rPr lang="ru-RU" dirty="0" smtClean="0"/>
              <a:t>. Состоят из двух английских слов: секонд-хенд – магазин, торгующий одеждой, бывшей в употреблении; видео-салон - комната для просмотра фильмов.</a:t>
            </a:r>
          </a:p>
          <a:p>
            <a:r>
              <a:rPr lang="ru-RU" u="sng" dirty="0" smtClean="0"/>
              <a:t>Жаргонизмы</a:t>
            </a:r>
            <a:r>
              <a:rPr lang="ru-RU" dirty="0" smtClean="0"/>
              <a:t>. Появились вследствие искажения каких-либо звуков: </a:t>
            </a:r>
            <a:r>
              <a:rPr lang="ru-RU" dirty="0" err="1" smtClean="0"/>
              <a:t>искейпнуть</a:t>
            </a:r>
            <a:r>
              <a:rPr lang="ru-RU" dirty="0" smtClean="0"/>
              <a:t> – уйти, сбежать куда-либо – от англ.  </a:t>
            </a:r>
            <a:r>
              <a:rPr lang="ru-RU" dirty="0" err="1" smtClean="0"/>
              <a:t>to</a:t>
            </a:r>
            <a:r>
              <a:rPr lang="ru-RU" dirty="0" smtClean="0"/>
              <a:t> </a:t>
            </a:r>
            <a:r>
              <a:rPr lang="ru-RU" dirty="0" err="1" smtClean="0"/>
              <a:t>escape</a:t>
            </a:r>
            <a:r>
              <a:rPr lang="ru-RU" dirty="0" smtClean="0"/>
              <a:t> – исчезнуть.  </a:t>
            </a:r>
          </a:p>
          <a:p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47040" y="5811520"/>
            <a:ext cx="599440" cy="57880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941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Заимствования в современном молодёжном сленге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Ученые выделяют несколько факторов, влияющих на развитие и пополнения сленга, а, следовательно, и несколько сленговых групп:</a:t>
            </a:r>
          </a:p>
          <a:p>
            <a:r>
              <a:rPr lang="ru-RU" dirty="0"/>
              <a:t>        Развитие компьютерных технологий, которые пользуются популярностью среди представителей молодежи, безусловно, влияет на состояние сленга. IT-термины прочно вошли в нашу жизнь: </a:t>
            </a:r>
            <a:r>
              <a:rPr lang="ru-RU" dirty="0" err="1"/>
              <a:t>user</a:t>
            </a:r>
            <a:r>
              <a:rPr lang="ru-RU" dirty="0"/>
              <a:t> — юзер, </a:t>
            </a:r>
            <a:r>
              <a:rPr lang="ru-RU" dirty="0" err="1"/>
              <a:t>gamer</a:t>
            </a:r>
            <a:r>
              <a:rPr lang="ru-RU" dirty="0"/>
              <a:t> — геймер, </a:t>
            </a:r>
            <a:r>
              <a:rPr lang="ru-RU" dirty="0" err="1"/>
              <a:t>login</a:t>
            </a:r>
            <a:r>
              <a:rPr lang="ru-RU" dirty="0"/>
              <a:t> — логин. Некоторые </a:t>
            </a:r>
            <a:r>
              <a:rPr lang="ru-RU" dirty="0" err="1"/>
              <a:t>сленгизмы</a:t>
            </a:r>
            <a:r>
              <a:rPr lang="ru-RU" dirty="0"/>
              <a:t> вошли в лексикон русского человека сравнительно недавно. Примером может служить слово контра — сокращенное название компьютерной игры </a:t>
            </a:r>
            <a:r>
              <a:rPr lang="ru-RU" dirty="0" err="1"/>
              <a:t>Counter</a:t>
            </a:r>
            <a:r>
              <a:rPr lang="ru-RU" dirty="0"/>
              <a:t> </a:t>
            </a:r>
            <a:r>
              <a:rPr lang="ru-RU" dirty="0" err="1"/>
              <a:t>Strike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2486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614</Words>
  <Application>Microsoft Office PowerPoint</Application>
  <PresentationFormat>Произвольный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Тема: влияние англицизмов на речь подростка</vt:lpstr>
      <vt:lpstr>Содержание</vt:lpstr>
      <vt:lpstr>Цель</vt:lpstr>
      <vt:lpstr>Задачи</vt:lpstr>
      <vt:lpstr>Введение</vt:lpstr>
      <vt:lpstr>Причины появления англицизмов</vt:lpstr>
      <vt:lpstr>Способы образования</vt:lpstr>
      <vt:lpstr>Способы образования</vt:lpstr>
      <vt:lpstr>Заимствования в современном молодёжном сленге.</vt:lpstr>
      <vt:lpstr>Заимствования в современном молодёжном сленге.</vt:lpstr>
      <vt:lpstr>Заимствования в современном молодёжном сленге.</vt:lpstr>
      <vt:lpstr>Заимствования в современном молодёжном сленге.</vt:lpstr>
      <vt:lpstr>Заимствования в современном молодёжном сленге.</vt:lpstr>
      <vt:lpstr>Заимствования в современном молодёжном сленге.</vt:lpstr>
      <vt:lpstr>Роль заимствований</vt:lpstr>
      <vt:lpstr>Заключение</vt:lpstr>
      <vt:lpstr>Заключение</vt:lpstr>
      <vt:lpstr>Анкетирование</vt:lpstr>
      <vt:lpstr>Список используемой литературы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влияние англицизмов на речь подростка</dc:title>
  <dc:creator>User</dc:creator>
  <cp:lastModifiedBy>Екатерина</cp:lastModifiedBy>
  <cp:revision>13</cp:revision>
  <dcterms:created xsi:type="dcterms:W3CDTF">2019-04-07T16:00:09Z</dcterms:created>
  <dcterms:modified xsi:type="dcterms:W3CDTF">2019-04-17T18:26:30Z</dcterms:modified>
</cp:coreProperties>
</file>